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81" r:id="rId4"/>
    <p:sldId id="258" r:id="rId5"/>
    <p:sldId id="259" r:id="rId6"/>
    <p:sldId id="260" r:id="rId7"/>
    <p:sldId id="261" r:id="rId8"/>
    <p:sldId id="262" r:id="rId9"/>
    <p:sldId id="269" r:id="rId10"/>
    <p:sldId id="263" r:id="rId11"/>
    <p:sldId id="277" r:id="rId12"/>
    <p:sldId id="264" r:id="rId13"/>
    <p:sldId id="282" r:id="rId14"/>
    <p:sldId id="283" r:id="rId15"/>
    <p:sldId id="284" r:id="rId16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CCFF"/>
    <a:srgbClr val="CCFF99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AA746-344C-44F5-B334-BF312663DF79}" type="datetimeFigureOut">
              <a:rPr lang="id-ID" smtClean="0"/>
              <a:t>01/01/2012</a:t>
            </a:fld>
            <a:endParaRPr lang="id-ID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5DD8F-6DDB-4B08-AA3E-28E85C5B42A6}" type="slidenum">
              <a:rPr lang="id-ID" smtClean="0"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AA746-344C-44F5-B334-BF312663DF79}" type="datetimeFigureOut">
              <a:rPr lang="id-ID" smtClean="0"/>
              <a:t>01/01/2012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5DD8F-6DDB-4B08-AA3E-28E85C5B42A6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AA746-344C-44F5-B334-BF312663DF79}" type="datetimeFigureOut">
              <a:rPr lang="id-ID" smtClean="0"/>
              <a:t>01/01/2012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5DD8F-6DDB-4B08-AA3E-28E85C5B42A6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AA746-344C-44F5-B334-BF312663DF79}" type="datetimeFigureOut">
              <a:rPr lang="id-ID" smtClean="0"/>
              <a:t>01/01/2012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5DD8F-6DDB-4B08-AA3E-28E85C5B42A6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AA746-344C-44F5-B334-BF312663DF79}" type="datetimeFigureOut">
              <a:rPr lang="id-ID" smtClean="0"/>
              <a:t>01/01/2012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5DD8F-6DDB-4B08-AA3E-28E85C5B42A6}" type="slidenum">
              <a:rPr lang="id-ID" smtClean="0"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AA746-344C-44F5-B334-BF312663DF79}" type="datetimeFigureOut">
              <a:rPr lang="id-ID" smtClean="0"/>
              <a:t>01/01/2012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5DD8F-6DDB-4B08-AA3E-28E85C5B42A6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AA746-344C-44F5-B334-BF312663DF79}" type="datetimeFigureOut">
              <a:rPr lang="id-ID" smtClean="0"/>
              <a:t>01/01/2012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5DD8F-6DDB-4B08-AA3E-28E85C5B42A6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AA746-344C-44F5-B334-BF312663DF79}" type="datetimeFigureOut">
              <a:rPr lang="id-ID" smtClean="0"/>
              <a:t>01/01/2012</a:t>
            </a:fld>
            <a:endParaRPr lang="id-ID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A5DD8F-6DDB-4B08-AA3E-28E85C5B42A6}" type="slidenum">
              <a:rPr lang="id-ID" smtClean="0"/>
              <a:t>‹#›</a:t>
            </a:fld>
            <a:endParaRPr lang="id-ID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AA746-344C-44F5-B334-BF312663DF79}" type="datetimeFigureOut">
              <a:rPr lang="id-ID" smtClean="0"/>
              <a:t>01/01/2012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5DD8F-6DDB-4B08-AA3E-28E85C5B42A6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AA746-344C-44F5-B334-BF312663DF79}" type="datetimeFigureOut">
              <a:rPr lang="id-ID" smtClean="0"/>
              <a:t>01/01/2012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40A5DD8F-6DDB-4B08-AA3E-28E85C5B42A6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081AA746-344C-44F5-B334-BF312663DF79}" type="datetimeFigureOut">
              <a:rPr lang="id-ID" smtClean="0"/>
              <a:t>01/01/2012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5DD8F-6DDB-4B08-AA3E-28E85C5B42A6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81AA746-344C-44F5-B334-BF312663DF79}" type="datetimeFigureOut">
              <a:rPr lang="id-ID" smtClean="0"/>
              <a:t>01/01/2012</a:t>
            </a:fld>
            <a:endParaRPr lang="id-ID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0A5DD8F-6DDB-4B08-AA3E-28E85C5B42A6}" type="slidenum">
              <a:rPr lang="id-ID" smtClean="0"/>
              <a:t>‹#›</a:t>
            </a:fld>
            <a:endParaRPr lang="id-ID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6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2143140"/>
          </a:xfrm>
        </p:spPr>
        <p:txBody>
          <a:bodyPr/>
          <a:lstStyle/>
          <a:p>
            <a:r>
              <a:rPr lang="id-ID" dirty="0" smtClean="0"/>
              <a:t> </a:t>
            </a:r>
            <a:endParaRPr lang="id-ID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596" y="2636911"/>
            <a:ext cx="8286808" cy="3212743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en-US" sz="5100" b="1" dirty="0" smtClean="0">
                <a:solidFill>
                  <a:schemeClr val="bg1"/>
                </a:solidFill>
                <a:latin typeface="Berlin Sans FB Demi" pitchFamily="34" charset="0"/>
              </a:rPr>
              <a:t>POKOK – POKOK PIKIRAN PRIORITAS KEPEGAWAIAN PROVINSI</a:t>
            </a:r>
          </a:p>
          <a:p>
            <a:pPr algn="ctr"/>
            <a:r>
              <a:rPr lang="en-US" sz="5100" b="1" dirty="0" smtClean="0">
                <a:solidFill>
                  <a:schemeClr val="bg1"/>
                </a:solidFill>
                <a:latin typeface="Berlin Sans FB Demi" pitchFamily="34" charset="0"/>
              </a:rPr>
              <a:t>JAWA TENGAH</a:t>
            </a:r>
          </a:p>
          <a:p>
            <a:pPr algn="ctr"/>
            <a:endParaRPr lang="en-US" sz="3200" b="1" dirty="0" smtClean="0">
              <a:solidFill>
                <a:schemeClr val="bg1"/>
              </a:solidFill>
              <a:latin typeface="Bodoni MT Black" pitchFamily="18" charset="0"/>
            </a:endParaRPr>
          </a:p>
          <a:p>
            <a:pPr algn="ctr"/>
            <a:r>
              <a:rPr lang="en-US" sz="3200" b="1" dirty="0" err="1" smtClean="0">
                <a:solidFill>
                  <a:schemeClr val="bg1"/>
                </a:solidFill>
                <a:latin typeface="Baskerville Old Face" pitchFamily="18" charset="0"/>
              </a:rPr>
              <a:t>Oleh</a:t>
            </a:r>
            <a:r>
              <a:rPr lang="en-US" sz="3200" b="1" dirty="0" smtClean="0">
                <a:solidFill>
                  <a:schemeClr val="bg1"/>
                </a:solidFill>
                <a:latin typeface="Baskerville Old Face" pitchFamily="18" charset="0"/>
              </a:rPr>
              <a:t> :</a:t>
            </a:r>
          </a:p>
          <a:p>
            <a:pPr algn="ctr"/>
            <a:r>
              <a:rPr lang="en-US" sz="3200" b="1" u="sng" dirty="0" smtClean="0">
                <a:solidFill>
                  <a:schemeClr val="bg1"/>
                </a:solidFill>
                <a:latin typeface="Baskerville Old Face" pitchFamily="18" charset="0"/>
              </a:rPr>
              <a:t>MOHAMMAD SALEH, ST</a:t>
            </a:r>
          </a:p>
          <a:p>
            <a:pPr algn="ctr"/>
            <a:r>
              <a:rPr lang="en-US" sz="3200" b="1" dirty="0" err="1" smtClean="0">
                <a:solidFill>
                  <a:schemeClr val="bg1"/>
                </a:solidFill>
                <a:latin typeface="Baskerville Old Face" pitchFamily="18" charset="0"/>
              </a:rPr>
              <a:t>Ketua</a:t>
            </a:r>
            <a:r>
              <a:rPr lang="en-US" sz="3200" b="1" dirty="0" smtClean="0">
                <a:solidFill>
                  <a:schemeClr val="bg1"/>
                </a:solidFill>
                <a:latin typeface="Baskerville Old Face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Baskerville Old Face" pitchFamily="18" charset="0"/>
              </a:rPr>
              <a:t>Komisi</a:t>
            </a:r>
            <a:r>
              <a:rPr lang="en-US" sz="3200" b="1" dirty="0" smtClean="0">
                <a:solidFill>
                  <a:schemeClr val="bg1"/>
                </a:solidFill>
                <a:latin typeface="Baskerville Old Face" pitchFamily="18" charset="0"/>
              </a:rPr>
              <a:t> A DPRD Prov. </a:t>
            </a:r>
            <a:r>
              <a:rPr lang="en-US" sz="3200" b="1" dirty="0" err="1" smtClean="0">
                <a:solidFill>
                  <a:schemeClr val="bg1"/>
                </a:solidFill>
                <a:latin typeface="Baskerville Old Face" pitchFamily="18" charset="0"/>
              </a:rPr>
              <a:t>Jateng</a:t>
            </a:r>
            <a:endParaRPr lang="id-ID" sz="3200" b="1" dirty="0" smtClean="0">
              <a:solidFill>
                <a:schemeClr val="bg1"/>
              </a:solidFill>
              <a:latin typeface="Baskerville Old Face" pitchFamily="18" charset="0"/>
            </a:endParaRPr>
          </a:p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Baskerville Old Face" pitchFamily="18" charset="0"/>
              </a:rPr>
              <a:t>Semarang, 9 </a:t>
            </a:r>
            <a:r>
              <a:rPr lang="en-US" sz="3200" b="1" dirty="0" err="1" smtClean="0">
                <a:solidFill>
                  <a:schemeClr val="bg1"/>
                </a:solidFill>
                <a:latin typeface="Baskerville Old Face" pitchFamily="18" charset="0"/>
              </a:rPr>
              <a:t>Maret</a:t>
            </a:r>
            <a:r>
              <a:rPr lang="en-US" sz="3200" b="1" dirty="0" smtClean="0">
                <a:solidFill>
                  <a:schemeClr val="bg1"/>
                </a:solidFill>
                <a:latin typeface="Baskerville Old Face" pitchFamily="18" charset="0"/>
              </a:rPr>
              <a:t> </a:t>
            </a:r>
            <a:r>
              <a:rPr lang="id-ID" sz="3200" b="1" dirty="0" smtClean="0">
                <a:solidFill>
                  <a:schemeClr val="bg1"/>
                </a:solidFill>
                <a:latin typeface="Baskerville Old Face" pitchFamily="18" charset="0"/>
              </a:rPr>
              <a:t>2020</a:t>
            </a:r>
            <a:endParaRPr lang="id-ID" sz="3200" b="1" dirty="0">
              <a:solidFill>
                <a:schemeClr val="bg1"/>
              </a:solidFill>
              <a:latin typeface="Baskerville Old Face" pitchFamily="18" charset="0"/>
            </a:endParaRPr>
          </a:p>
        </p:txBody>
      </p:sp>
      <p:pic>
        <p:nvPicPr>
          <p:cNvPr id="4" name="Picture 3" descr="e:\Downloads\logo jateng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332656"/>
            <a:ext cx="228601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030A0"/>
            </a:gs>
            <a:gs pos="92000">
              <a:schemeClr val="bg2">
                <a:shade val="60000"/>
                <a:satMod val="150000"/>
              </a:schemeClr>
            </a:gs>
            <a:gs pos="100000">
              <a:schemeClr val="bg2">
                <a:tint val="83000"/>
                <a:satMod val="200000"/>
              </a:schemeClr>
            </a:gs>
          </a:gsLst>
          <a:lin ang="1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2312689"/>
              </p:ext>
            </p:extLst>
          </p:nvPr>
        </p:nvGraphicFramePr>
        <p:xfrm>
          <a:off x="0" y="27856"/>
          <a:ext cx="9144000" cy="79280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9552"/>
                <a:gridCol w="2160240"/>
                <a:gridCol w="1008112"/>
                <a:gridCol w="720080"/>
                <a:gridCol w="792088"/>
                <a:gridCol w="1637928"/>
                <a:gridCol w="1143000"/>
                <a:gridCol w="1143000"/>
              </a:tblGrid>
              <a:tr h="1005840"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INDIKATOR KINERJA</a:t>
                      </a:r>
                      <a:r>
                        <a:rPr lang="en-US" baseline="0" dirty="0" smtClean="0"/>
                        <a:t> PEMBANGUNAN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TARGET RPJMD 2018 – 2023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TAHUN 2019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TINGKAT CAPAIAN TAHUN 2019 (%)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STATUS CAPAIAN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OPD</a:t>
                      </a:r>
                      <a:endParaRPr lang="en-US" dirty="0"/>
                    </a:p>
                  </a:txBody>
                  <a:tcPr/>
                </a:tc>
              </a:tr>
              <a:tr h="1005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TARGET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REALISASI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52939">
                <a:tc>
                  <a:txBody>
                    <a:bodyPr/>
                    <a:lstStyle/>
                    <a:p>
                      <a:r>
                        <a:rPr lang="en-US" dirty="0" smtClean="0"/>
                        <a:t>4.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Presentase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penanganan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kasus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kepegawaian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Sesuai</a:t>
                      </a:r>
                      <a:r>
                        <a:rPr lang="en-US" dirty="0" smtClean="0"/>
                        <a:t> target RKPD </a:t>
                      </a:r>
                      <a:r>
                        <a:rPr lang="en-US" dirty="0" err="1" smtClean="0"/>
                        <a:t>thn</a:t>
                      </a:r>
                      <a:r>
                        <a:rPr lang="en-US" dirty="0" smtClean="0"/>
                        <a:t> 2019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Bidang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pembinaan</a:t>
                      </a:r>
                      <a:r>
                        <a:rPr lang="en-US" dirty="0" smtClean="0"/>
                        <a:t> &amp; </a:t>
                      </a:r>
                      <a:r>
                        <a:rPr lang="en-US" dirty="0" err="1" smtClean="0"/>
                        <a:t>kesejahteraan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pegawai</a:t>
                      </a:r>
                      <a:endParaRPr lang="en-US" dirty="0"/>
                    </a:p>
                  </a:txBody>
                  <a:tcPr/>
                </a:tc>
              </a:tr>
              <a:tr h="1252939">
                <a:tc>
                  <a:txBody>
                    <a:bodyPr/>
                    <a:lstStyle/>
                    <a:p>
                      <a:r>
                        <a:rPr lang="en-US" dirty="0" smtClean="0"/>
                        <a:t>5.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Presentase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sistem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informasi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kepegawaian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yg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dikembangkan</a:t>
                      </a:r>
                      <a:r>
                        <a:rPr lang="en-US" baseline="0" dirty="0" smtClean="0"/>
                        <a:t> &amp; </a:t>
                      </a:r>
                      <a:r>
                        <a:rPr lang="en-US" baseline="0" dirty="0" err="1" smtClean="0"/>
                        <a:t>terintegrasi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Sesuai</a:t>
                      </a:r>
                      <a:r>
                        <a:rPr lang="en-US" dirty="0" smtClean="0"/>
                        <a:t> target RKPD </a:t>
                      </a:r>
                      <a:r>
                        <a:rPr lang="en-US" dirty="0" err="1" smtClean="0"/>
                        <a:t>thn</a:t>
                      </a:r>
                      <a:r>
                        <a:rPr lang="en-US" dirty="0" smtClean="0"/>
                        <a:t> 2019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Bidang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informasi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kepegawaian</a:t>
                      </a:r>
                      <a:endParaRPr lang="en-US" dirty="0"/>
                    </a:p>
                  </a:txBody>
                  <a:tcPr/>
                </a:tc>
              </a:tr>
              <a:tr h="1252939">
                <a:tc>
                  <a:txBody>
                    <a:bodyPr/>
                    <a:lstStyle/>
                    <a:p>
                      <a:r>
                        <a:rPr lang="en-US" dirty="0" smtClean="0"/>
                        <a:t>6.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Presentase</a:t>
                      </a:r>
                      <a:r>
                        <a:rPr lang="en-US" dirty="0" smtClean="0"/>
                        <a:t> PNS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yg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terpetakan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kompetensinya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Sesuai</a:t>
                      </a:r>
                      <a:r>
                        <a:rPr lang="en-US" dirty="0" smtClean="0"/>
                        <a:t> target RKPD </a:t>
                      </a:r>
                      <a:r>
                        <a:rPr lang="en-US" dirty="0" err="1" smtClean="0"/>
                        <a:t>thn</a:t>
                      </a:r>
                      <a:r>
                        <a:rPr lang="en-US" dirty="0" smtClean="0"/>
                        <a:t> 2019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Unit </a:t>
                      </a:r>
                      <a:r>
                        <a:rPr lang="en-US" dirty="0" err="1" smtClean="0"/>
                        <a:t>penilaian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kompetensi</a:t>
                      </a:r>
                      <a:r>
                        <a:rPr lang="en-US" baseline="0" dirty="0" smtClean="0"/>
                        <a:t> ASN </a:t>
                      </a:r>
                      <a:r>
                        <a:rPr lang="en-US" baseline="0" dirty="0" err="1" smtClean="0"/>
                        <a:t>kelas</a:t>
                      </a:r>
                      <a:r>
                        <a:rPr lang="en-US" baseline="0" dirty="0" smtClean="0"/>
                        <a:t> A</a:t>
                      </a:r>
                      <a:endParaRPr lang="en-US" dirty="0"/>
                    </a:p>
                  </a:txBody>
                  <a:tcPr/>
                </a:tc>
              </a:tr>
              <a:tr h="12529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5806017"/>
              </p:ext>
            </p:extLst>
          </p:nvPr>
        </p:nvGraphicFramePr>
        <p:xfrm>
          <a:off x="0" y="0"/>
          <a:ext cx="9144000" cy="7232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</a:tblGrid>
              <a:tr h="1099559"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INDIKATOR KINERJA</a:t>
                      </a:r>
                      <a:r>
                        <a:rPr lang="en-US" baseline="0" dirty="0" smtClean="0"/>
                        <a:t> PEMBANGUNAN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TARGET RPJMD 2018 – 2023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TAHUN 2019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TINGKAT CAPAIAN TAHUN 2019 (%)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STATUS CAPAIAN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OPD</a:t>
                      </a:r>
                      <a:endParaRPr lang="en-US" dirty="0"/>
                    </a:p>
                  </a:txBody>
                  <a:tcPr/>
                </a:tc>
              </a:tr>
              <a:tr h="10995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TARGET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REALISASI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9117">
                <a:tc>
                  <a:txBody>
                    <a:bodyPr/>
                    <a:lstStyle/>
                    <a:p>
                      <a:r>
                        <a:rPr lang="en-US" dirty="0" smtClean="0"/>
                        <a:t>7.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Presentase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perencanaan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pengembangan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kompetensi</a:t>
                      </a:r>
                      <a:r>
                        <a:rPr lang="en-US" baseline="0" dirty="0" smtClean="0"/>
                        <a:t> yang </a:t>
                      </a:r>
                      <a:r>
                        <a:rPr lang="en-US" baseline="0" dirty="0" err="1" smtClean="0"/>
                        <a:t>ditindaklanjuti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76,00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76,00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Sesuai</a:t>
                      </a:r>
                      <a:r>
                        <a:rPr lang="en-US" dirty="0" smtClean="0"/>
                        <a:t> target RKPD </a:t>
                      </a:r>
                      <a:r>
                        <a:rPr lang="en-US" dirty="0" err="1" smtClean="0"/>
                        <a:t>thn</a:t>
                      </a:r>
                      <a:r>
                        <a:rPr lang="en-US" dirty="0" smtClean="0"/>
                        <a:t> 2019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Bidang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sertifkasi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kompetensi</a:t>
                      </a:r>
                      <a:r>
                        <a:rPr lang="en-US" dirty="0" smtClean="0"/>
                        <a:t> &amp; </a:t>
                      </a:r>
                      <a:r>
                        <a:rPr lang="en-US" dirty="0" err="1" smtClean="0"/>
                        <a:t>penjaminan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mutu</a:t>
                      </a:r>
                      <a:endParaRPr lang="en-US" dirty="0"/>
                    </a:p>
                  </a:txBody>
                  <a:tcPr/>
                </a:tc>
              </a:tr>
              <a:tr h="2199117">
                <a:tc>
                  <a:txBody>
                    <a:bodyPr/>
                    <a:lstStyle/>
                    <a:p>
                      <a:r>
                        <a:rPr lang="en-US" dirty="0" smtClean="0"/>
                        <a:t>8.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Indeks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penjaminan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mutu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pelaksanaan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pelatihan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3,50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3,50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3,50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Sesuai</a:t>
                      </a:r>
                      <a:r>
                        <a:rPr lang="en-US" dirty="0" smtClean="0"/>
                        <a:t> target RKPD </a:t>
                      </a:r>
                      <a:r>
                        <a:rPr lang="en-US" dirty="0" err="1" smtClean="0"/>
                        <a:t>thn</a:t>
                      </a:r>
                      <a:r>
                        <a:rPr lang="en-US" dirty="0" smtClean="0"/>
                        <a:t> 2019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Bidang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sertifkasi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kompetensi</a:t>
                      </a:r>
                      <a:r>
                        <a:rPr lang="en-US" dirty="0" smtClean="0"/>
                        <a:t> &amp; </a:t>
                      </a:r>
                      <a:r>
                        <a:rPr lang="en-US" dirty="0" err="1" smtClean="0"/>
                        <a:t>penjaminan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mutu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433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0"/>
            <a:ext cx="8856984" cy="692696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Arial Rounded MT Bold" pitchFamily="34" charset="0"/>
              </a:rPr>
              <a:t>PENGEMBANGAN KOMPETENSI ASN</a:t>
            </a:r>
            <a:endParaRPr lang="id-ID" sz="3200" b="1" dirty="0">
              <a:solidFill>
                <a:srgbClr val="002060"/>
              </a:solidFill>
              <a:latin typeface="Arial Rounded MT Bold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0276973"/>
              </p:ext>
            </p:extLst>
          </p:nvPr>
        </p:nvGraphicFramePr>
        <p:xfrm>
          <a:off x="-1" y="620688"/>
          <a:ext cx="9144001" cy="5418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1487"/>
                <a:gridCol w="1724514"/>
                <a:gridCol w="1143000"/>
                <a:gridCol w="1143000"/>
                <a:gridCol w="1143000"/>
                <a:gridCol w="1143000"/>
                <a:gridCol w="1143000"/>
                <a:gridCol w="1143000"/>
              </a:tblGrid>
              <a:tr h="971675"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INDIKATOR KINERJA</a:t>
                      </a:r>
                      <a:r>
                        <a:rPr lang="en-US" baseline="0" dirty="0" smtClean="0"/>
                        <a:t> PEMBANGUNAN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TARGET RPJMD 2018 – 2023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TAHUN 2019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TINGKAT CAPAIAN TAHUN 2019 (%)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STATUS CAPAIAN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OPD</a:t>
                      </a:r>
                      <a:endParaRPr lang="en-US" dirty="0"/>
                    </a:p>
                  </a:txBody>
                  <a:tcPr/>
                </a:tc>
              </a:tr>
              <a:tr h="9716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TARGET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REALITA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3346">
                <a:tc>
                  <a:txBody>
                    <a:bodyPr/>
                    <a:lstStyle/>
                    <a:p>
                      <a:r>
                        <a:rPr lang="en-US" dirty="0" smtClean="0"/>
                        <a:t>1.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Presentase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asn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yg</a:t>
                      </a:r>
                      <a:r>
                        <a:rPr lang="en-US" baseline="0" dirty="0" smtClean="0"/>
                        <a:t> lulus </a:t>
                      </a:r>
                      <a:r>
                        <a:rPr lang="en-US" baseline="0" dirty="0" err="1" smtClean="0"/>
                        <a:t>pengembangan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kompetensi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teknis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Sesuai</a:t>
                      </a:r>
                      <a:r>
                        <a:rPr lang="en-US" dirty="0" smtClean="0"/>
                        <a:t> target RKPD </a:t>
                      </a:r>
                      <a:r>
                        <a:rPr lang="en-US" dirty="0" err="1" smtClean="0"/>
                        <a:t>thn</a:t>
                      </a:r>
                      <a:r>
                        <a:rPr lang="en-US" dirty="0" smtClean="0"/>
                        <a:t> 2019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Bidang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pengembangan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kompetensi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twknis</a:t>
                      </a:r>
                      <a:endParaRPr lang="en-US" dirty="0"/>
                    </a:p>
                  </a:txBody>
                  <a:tcPr/>
                </a:tc>
              </a:tr>
              <a:tr h="1413346">
                <a:tc>
                  <a:txBody>
                    <a:bodyPr/>
                    <a:lstStyle/>
                    <a:p>
                      <a:r>
                        <a:rPr lang="en-US" dirty="0" smtClean="0"/>
                        <a:t>2.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Presentase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asn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yg</a:t>
                      </a:r>
                      <a:r>
                        <a:rPr lang="en-US" dirty="0" smtClean="0"/>
                        <a:t> lulus </a:t>
                      </a:r>
                      <a:r>
                        <a:rPr lang="en-US" dirty="0" err="1" smtClean="0"/>
                        <a:t>pengembangan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kompetensi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fungsional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Sesuai</a:t>
                      </a:r>
                      <a:r>
                        <a:rPr lang="en-US" dirty="0" smtClean="0"/>
                        <a:t> target RKPD </a:t>
                      </a:r>
                      <a:r>
                        <a:rPr lang="en-US" dirty="0" err="1" smtClean="0"/>
                        <a:t>thn</a:t>
                      </a:r>
                      <a:r>
                        <a:rPr lang="en-US" dirty="0" smtClean="0"/>
                        <a:t> 2019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Bidang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pengembangan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kompetensi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teknis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6155138"/>
              </p:ext>
            </p:extLst>
          </p:nvPr>
        </p:nvGraphicFramePr>
        <p:xfrm>
          <a:off x="107504" y="118850"/>
          <a:ext cx="9036496" cy="6910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9562"/>
                <a:gridCol w="1129562"/>
                <a:gridCol w="1129562"/>
                <a:gridCol w="1129562"/>
                <a:gridCol w="1129562"/>
                <a:gridCol w="1129562"/>
                <a:gridCol w="1129562"/>
                <a:gridCol w="1129562"/>
              </a:tblGrid>
              <a:tr h="1032115"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INDIKATOR KINERJA</a:t>
                      </a:r>
                      <a:r>
                        <a:rPr lang="en-US" baseline="0" dirty="0" smtClean="0"/>
                        <a:t> PEMBANGUNAN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TARGET RPJMD 2018 – 2023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TAHUN 2019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TINGKAT CAPAIAN TAHUN 2019 (%)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STATUS CAPAIAN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OPD</a:t>
                      </a:r>
                      <a:endParaRPr lang="en-US" dirty="0"/>
                    </a:p>
                  </a:txBody>
                  <a:tcPr/>
                </a:tc>
              </a:tr>
              <a:tr h="10321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target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REALISASI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64229">
                <a:tc>
                  <a:txBody>
                    <a:bodyPr/>
                    <a:lstStyle/>
                    <a:p>
                      <a:r>
                        <a:rPr lang="en-US" dirty="0" smtClean="0"/>
                        <a:t>3.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Presentase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asn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yg</a:t>
                      </a:r>
                      <a:r>
                        <a:rPr lang="en-US" dirty="0" smtClean="0"/>
                        <a:t> lulus </a:t>
                      </a:r>
                      <a:r>
                        <a:rPr lang="en-US" dirty="0" err="1" smtClean="0"/>
                        <a:t>pengembangan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kompetensi</a:t>
                      </a:r>
                      <a:r>
                        <a:rPr lang="en-US" dirty="0" smtClean="0"/>
                        <a:t> managerial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Sesuai</a:t>
                      </a:r>
                      <a:r>
                        <a:rPr lang="en-US" dirty="0" smtClean="0"/>
                        <a:t> target RKPD </a:t>
                      </a:r>
                      <a:r>
                        <a:rPr lang="en-US" dirty="0" err="1" smtClean="0"/>
                        <a:t>thn</a:t>
                      </a:r>
                      <a:r>
                        <a:rPr lang="en-US" dirty="0" smtClean="0"/>
                        <a:t> 2019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Bidang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pengembangan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kompetnsi</a:t>
                      </a:r>
                      <a:r>
                        <a:rPr lang="en-US" dirty="0" smtClean="0"/>
                        <a:t> managerial</a:t>
                      </a:r>
                      <a:endParaRPr lang="en-US" dirty="0"/>
                    </a:p>
                  </a:txBody>
                  <a:tcPr/>
                </a:tc>
              </a:tr>
              <a:tr h="2000186">
                <a:tc>
                  <a:txBody>
                    <a:bodyPr/>
                    <a:lstStyle/>
                    <a:p>
                      <a:r>
                        <a:rPr lang="en-US" dirty="0" smtClean="0"/>
                        <a:t>4.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Presentase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asn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yg</a:t>
                      </a:r>
                      <a:r>
                        <a:rPr lang="en-US" dirty="0" smtClean="0"/>
                        <a:t> lulus </a:t>
                      </a:r>
                      <a:r>
                        <a:rPr lang="en-US" dirty="0" err="1" smtClean="0"/>
                        <a:t>Latsar</a:t>
                      </a:r>
                      <a:r>
                        <a:rPr lang="en-US" dirty="0" smtClean="0"/>
                        <a:t> CPNS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Sesuai</a:t>
                      </a:r>
                      <a:r>
                        <a:rPr lang="en-US" dirty="0" smtClean="0"/>
                        <a:t> target RKPD </a:t>
                      </a:r>
                      <a:r>
                        <a:rPr lang="en-US" dirty="0" err="1" smtClean="0"/>
                        <a:t>thn</a:t>
                      </a:r>
                      <a:r>
                        <a:rPr lang="en-US" dirty="0" smtClean="0"/>
                        <a:t> 2019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Bidang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pengembangan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kompetnsi</a:t>
                      </a:r>
                      <a:r>
                        <a:rPr lang="en-US" dirty="0" smtClean="0"/>
                        <a:t> managerial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78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SERTIFIKASI KOMPETENSI ASN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3526041"/>
              </p:ext>
            </p:extLst>
          </p:nvPr>
        </p:nvGraphicFramePr>
        <p:xfrm>
          <a:off x="0" y="1544876"/>
          <a:ext cx="9144000" cy="4837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</a:tblGrid>
              <a:tr h="1243497"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INDIKATOR KINERJA</a:t>
                      </a:r>
                      <a:r>
                        <a:rPr lang="en-US" baseline="0" dirty="0" smtClean="0"/>
                        <a:t> PEMBANGUNAN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TARGET RPJMD 2018 – 2023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TAHUN 2019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TINGKAT CAPAIAN TAHUN 2019 (%)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STATUS CAPAIAN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OPD</a:t>
                      </a:r>
                      <a:endParaRPr lang="en-US" dirty="0"/>
                    </a:p>
                  </a:txBody>
                  <a:tcPr/>
                </a:tc>
              </a:tr>
              <a:tr h="7126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TARGET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REALISASI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26130">
                <a:tc>
                  <a:txBody>
                    <a:bodyPr/>
                    <a:lstStyle/>
                    <a:p>
                      <a:r>
                        <a:rPr lang="en-US" dirty="0" smtClean="0"/>
                        <a:t>1.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Presentase</a:t>
                      </a:r>
                      <a:r>
                        <a:rPr lang="en-US" dirty="0" smtClean="0"/>
                        <a:t> PNS </a:t>
                      </a:r>
                      <a:r>
                        <a:rPr lang="en-US" dirty="0" err="1" smtClean="0"/>
                        <a:t>yg</a:t>
                      </a:r>
                      <a:r>
                        <a:rPr lang="en-US" dirty="0" smtClean="0"/>
                        <a:t> lulus </a:t>
                      </a:r>
                      <a:r>
                        <a:rPr lang="en-US" dirty="0" err="1" smtClean="0"/>
                        <a:t>uji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kompetensi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82,57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91,74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Tidak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tercapai</a:t>
                      </a:r>
                      <a:r>
                        <a:rPr lang="en-US" dirty="0" smtClean="0"/>
                        <a:t>,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meningkat</a:t>
                      </a:r>
                      <a:r>
                        <a:rPr lang="en-US" baseline="0" dirty="0" smtClean="0"/>
                        <a:t> ≥ 65 - &lt; 100 target RKPD </a:t>
                      </a:r>
                      <a:r>
                        <a:rPr lang="en-US" baseline="0" dirty="0" err="1" smtClean="0"/>
                        <a:t>th</a:t>
                      </a:r>
                      <a:r>
                        <a:rPr lang="en-US" baseline="0" dirty="0" smtClean="0"/>
                        <a:t> 2019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Bidang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sertifikasi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kompetensi</a:t>
                      </a:r>
                      <a:r>
                        <a:rPr lang="en-US" dirty="0" smtClean="0"/>
                        <a:t> &amp; </a:t>
                      </a:r>
                      <a:r>
                        <a:rPr lang="en-US" dirty="0" err="1" smtClean="0"/>
                        <a:t>penjaminan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mutu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874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852937"/>
            <a:ext cx="9144000" cy="1584176"/>
          </a:xfrm>
        </p:spPr>
        <p:txBody>
          <a:bodyPr>
            <a:normAutofit/>
          </a:bodyPr>
          <a:lstStyle/>
          <a:p>
            <a:pPr marL="36576" indent="0" algn="ctr">
              <a:buNone/>
            </a:pPr>
            <a:r>
              <a:rPr lang="en-US" sz="7200" b="1" dirty="0" smtClean="0">
                <a:latin typeface="Algerian" pitchFamily="82" charset="0"/>
              </a:rPr>
              <a:t>TERIMA KASIH ..</a:t>
            </a:r>
            <a:endParaRPr lang="en-US" sz="7200" b="1" dirty="0"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19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Arial Rounded MT Bold" pitchFamily="34" charset="0"/>
              </a:rPr>
              <a:t>DASAR HUKUM</a:t>
            </a:r>
            <a:r>
              <a:rPr lang="id-ID" dirty="0"/>
              <a:t/>
            </a:r>
            <a:br>
              <a:rPr lang="id-ID" dirty="0"/>
            </a:b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340768"/>
            <a:ext cx="8784976" cy="5112568"/>
          </a:xfrm>
        </p:spPr>
        <p:txBody>
          <a:bodyPr>
            <a:normAutofit fontScale="85000" lnSpcReduction="20000"/>
          </a:bodyPr>
          <a:lstStyle/>
          <a:p>
            <a:pPr marL="36576" indent="0" algn="just">
              <a:buNone/>
            </a:pP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Berdasarkan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amanat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:</a:t>
            </a:r>
          </a:p>
          <a:p>
            <a:pPr marL="550926" indent="-514350">
              <a:buFont typeface="+mj-lt"/>
              <a:buAutoNum type="arabicPeriod"/>
            </a:pP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UU No 25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thn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2004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tentang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sistem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perencanaan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pembangunan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nasional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.</a:t>
            </a:r>
          </a:p>
          <a:p>
            <a:pPr marL="550926" indent="-514350">
              <a:buFont typeface="+mj-lt"/>
              <a:buAutoNum type="arabicPeriod"/>
            </a:pP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UU No 23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thn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2014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tentang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pemerintah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daerah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.</a:t>
            </a:r>
          </a:p>
          <a:p>
            <a:pPr marL="550926" indent="-514350">
              <a:buFont typeface="+mj-lt"/>
              <a:buAutoNum type="arabicPeriod"/>
            </a:pP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Permendagri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No 86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thn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2017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tentang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tata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cara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perencanaan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,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pengendalian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&amp;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evaluasi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pembangunan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daerah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,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tata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cara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evaluasi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raperda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tentang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perubahan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RPJPD &amp; RPJMD, SERTA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tata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cara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perubahan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RPJPD, RPJMD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dan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RKPD.</a:t>
            </a:r>
          </a:p>
          <a:p>
            <a:pPr marL="550926" indent="-514350">
              <a:buFont typeface="+mj-lt"/>
              <a:buAutoNum type="arabicPeriod"/>
            </a:pP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Permendagri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 No 90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thn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2019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tentang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klasifikasi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,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kodefikasi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&amp;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nomenklatur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perencanaan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pembangunan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&amp;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Keuangan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Daerah.</a:t>
            </a:r>
          </a:p>
          <a:p>
            <a:pPr marL="550926" indent="-514350">
              <a:buFont typeface="+mj-lt"/>
              <a:buAutoNum type="arabicPeriod"/>
            </a:pP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Pergub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Jateng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No 83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Thn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2016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Tentang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Organisasi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&amp; Tata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Kerja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Badan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Kepegawaian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Daerah Prov.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Jateng</a:t>
            </a:r>
            <a:endParaRPr lang="en-US" sz="2800" b="1" dirty="0" smtClean="0">
              <a:solidFill>
                <a:schemeClr val="bg1"/>
              </a:solidFill>
              <a:latin typeface="Agency FB" pitchFamily="34" charset="0"/>
            </a:endParaRPr>
          </a:p>
          <a:p>
            <a:pPr marL="550926" indent="-514350">
              <a:buFont typeface="+mj-lt"/>
              <a:buAutoNum type="arabicPeriod"/>
            </a:pP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Pergub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Jateng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No 104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Thn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2016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Tentang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Organisasi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&amp; Tata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Kerja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Unit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Pelaksana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Teknis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Badan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Kepegawaian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Daerah Prov.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Jateng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.</a:t>
            </a:r>
          </a:p>
          <a:p>
            <a:pPr marL="550926" indent="-514350">
              <a:buFont typeface="+mj-lt"/>
              <a:buAutoNum type="arabicPeriod"/>
            </a:pP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Surat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Edaran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gency FB" pitchFamily="34" charset="0"/>
              </a:rPr>
              <a:t>Gubernur</a:t>
            </a:r>
            <a:r>
              <a:rPr lang="en-US" sz="28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gency FB" pitchFamily="34" charset="0"/>
              </a:rPr>
              <a:t>nomor</a:t>
            </a:r>
            <a:r>
              <a:rPr lang="en-US" sz="3200" b="1" dirty="0">
                <a:solidFill>
                  <a:schemeClr val="bg1"/>
                </a:solidFill>
                <a:latin typeface="Agency FB" pitchFamily="34" charset="0"/>
              </a:rPr>
              <a:t> ; 050/0000549 </a:t>
            </a:r>
            <a:r>
              <a:rPr lang="en-US" sz="3200" b="1" dirty="0" err="1">
                <a:solidFill>
                  <a:schemeClr val="bg1"/>
                </a:solidFill>
                <a:latin typeface="Agency FB" pitchFamily="34" charset="0"/>
              </a:rPr>
              <a:t>tentang</a:t>
            </a:r>
            <a:r>
              <a:rPr lang="en-US" sz="3200" b="1" dirty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gency FB" pitchFamily="34" charset="0"/>
              </a:rPr>
              <a:t>arahan</a:t>
            </a:r>
            <a:r>
              <a:rPr lang="en-US" sz="3200" b="1" dirty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gency FB" pitchFamily="34" charset="0"/>
              </a:rPr>
              <a:t>kebijakan</a:t>
            </a:r>
            <a:r>
              <a:rPr lang="en-US" sz="3200" b="1" dirty="0">
                <a:solidFill>
                  <a:schemeClr val="bg1"/>
                </a:solidFill>
                <a:latin typeface="Agency FB" pitchFamily="34" charset="0"/>
              </a:rPr>
              <a:t> &amp; </a:t>
            </a:r>
            <a:r>
              <a:rPr lang="en-US" sz="3200" b="1" dirty="0" err="1">
                <a:solidFill>
                  <a:schemeClr val="bg1"/>
                </a:solidFill>
                <a:latin typeface="Agency FB" pitchFamily="34" charset="0"/>
              </a:rPr>
              <a:t>prioritas</a:t>
            </a:r>
            <a:r>
              <a:rPr lang="en-US" sz="3200" b="1" dirty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gency FB" pitchFamily="34" charset="0"/>
              </a:rPr>
              <a:t>pembangunan</a:t>
            </a:r>
            <a:r>
              <a:rPr lang="en-US" sz="3200" b="1" dirty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gency FB" pitchFamily="34" charset="0"/>
              </a:rPr>
              <a:t>serta</a:t>
            </a:r>
            <a:r>
              <a:rPr lang="en-US" sz="3200" b="1" dirty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gency FB" pitchFamily="34" charset="0"/>
              </a:rPr>
              <a:t>pedoman</a:t>
            </a:r>
            <a:r>
              <a:rPr lang="en-US" sz="3200" b="1" dirty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gency FB" pitchFamily="34" charset="0"/>
              </a:rPr>
              <a:t>penyelenggaraan</a:t>
            </a:r>
            <a:r>
              <a:rPr lang="en-US" sz="3200" b="1" dirty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gency FB" pitchFamily="34" charset="0"/>
              </a:rPr>
              <a:t>Musrenbang</a:t>
            </a:r>
            <a:r>
              <a:rPr lang="en-US" sz="3200" b="1" dirty="0">
                <a:solidFill>
                  <a:schemeClr val="bg1"/>
                </a:solidFill>
                <a:latin typeface="Agency FB" pitchFamily="34" charset="0"/>
              </a:rPr>
              <a:t> RKPD Prov. </a:t>
            </a:r>
            <a:r>
              <a:rPr lang="en-US" sz="3200" b="1" dirty="0" err="1">
                <a:solidFill>
                  <a:schemeClr val="bg1"/>
                </a:solidFill>
                <a:latin typeface="Agency FB" pitchFamily="34" charset="0"/>
              </a:rPr>
              <a:t>Jateng</a:t>
            </a:r>
            <a:r>
              <a:rPr lang="en-US" sz="3200" b="1" dirty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gency FB" pitchFamily="34" charset="0"/>
              </a:rPr>
              <a:t>thn</a:t>
            </a:r>
            <a:r>
              <a:rPr lang="en-US" sz="3200" b="1" dirty="0">
                <a:solidFill>
                  <a:schemeClr val="bg1"/>
                </a:solidFill>
                <a:latin typeface="Agency FB" pitchFamily="34" charset="0"/>
              </a:rPr>
              <a:t> 2021.</a:t>
            </a:r>
            <a:endParaRPr lang="id-ID" b="1" dirty="0" smtClean="0"/>
          </a:p>
          <a:p>
            <a:pPr>
              <a:buNone/>
            </a:pPr>
            <a:endParaRPr lang="id-ID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3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467600" cy="1728192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gency FB" pitchFamily="34" charset="0"/>
              </a:rPr>
              <a:t>TUJUAN KEBIJAKAN &amp; PRIORITAS PENYELENGGARAAN MUSRENBANG RKPD</a:t>
            </a:r>
            <a:br>
              <a:rPr lang="en-US" sz="3600" b="1" dirty="0" smtClean="0">
                <a:solidFill>
                  <a:schemeClr val="bg1"/>
                </a:solidFill>
                <a:latin typeface="Agency FB" pitchFamily="34" charset="0"/>
              </a:rPr>
            </a:br>
            <a:r>
              <a:rPr lang="en-US" sz="3600" b="1" dirty="0" err="1" smtClean="0">
                <a:solidFill>
                  <a:schemeClr val="bg1"/>
                </a:solidFill>
                <a:latin typeface="Agency FB" pitchFamily="34" charset="0"/>
              </a:rPr>
              <a:t>Thn</a:t>
            </a:r>
            <a:r>
              <a:rPr lang="en-US" sz="3600" b="1" dirty="0" smtClean="0">
                <a:solidFill>
                  <a:schemeClr val="bg1"/>
                </a:solidFill>
                <a:latin typeface="Agency FB" pitchFamily="34" charset="0"/>
              </a:rPr>
              <a:t> 2021 </a:t>
            </a:r>
            <a:r>
              <a:rPr lang="en-US" sz="3600" b="1" dirty="0" err="1" smtClean="0">
                <a:solidFill>
                  <a:schemeClr val="bg1"/>
                </a:solidFill>
                <a:latin typeface="Agency FB" pitchFamily="34" charset="0"/>
              </a:rPr>
              <a:t>Adalah</a:t>
            </a:r>
            <a:r>
              <a:rPr lang="en-US" sz="3600" b="1" dirty="0" smtClean="0">
                <a:solidFill>
                  <a:schemeClr val="bg1"/>
                </a:solidFill>
                <a:latin typeface="Agency FB" pitchFamily="34" charset="0"/>
              </a:rPr>
              <a:t> :</a:t>
            </a:r>
            <a:endParaRPr lang="en-US" sz="3600" b="1" dirty="0">
              <a:solidFill>
                <a:schemeClr val="bg1"/>
              </a:solidFill>
              <a:latin typeface="Agency FB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2204864"/>
            <a:ext cx="7467600" cy="3633267"/>
          </a:xfrm>
        </p:spPr>
        <p:txBody>
          <a:bodyPr>
            <a:normAutofit/>
          </a:bodyPr>
          <a:lstStyle/>
          <a:p>
            <a:pPr marL="36576" indent="0" algn="ctr">
              <a:buNone/>
            </a:pPr>
            <a:r>
              <a:rPr lang="en-US" sz="4800" dirty="0" smtClean="0">
                <a:solidFill>
                  <a:srgbClr val="FF0000"/>
                </a:solidFill>
                <a:latin typeface="Adobe Garamond Pro Bold" pitchFamily="18" charset="0"/>
              </a:rPr>
              <a:t>“</a:t>
            </a:r>
            <a:r>
              <a:rPr lang="en-US" sz="4800" dirty="0" err="1" smtClean="0">
                <a:solidFill>
                  <a:srgbClr val="FF0000"/>
                </a:solidFill>
                <a:latin typeface="Adobe Garamond Pro Bold" pitchFamily="18" charset="0"/>
              </a:rPr>
              <a:t>Peningkatan</a:t>
            </a:r>
            <a:r>
              <a:rPr lang="en-US" sz="4800" dirty="0" smtClean="0">
                <a:solidFill>
                  <a:srgbClr val="FF0000"/>
                </a:solidFill>
                <a:latin typeface="Adobe Garamond Pro Bold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Adobe Garamond Pro Bold" pitchFamily="18" charset="0"/>
              </a:rPr>
              <a:t>kesejahteraan</a:t>
            </a:r>
            <a:r>
              <a:rPr lang="en-US" sz="4800" dirty="0" smtClean="0">
                <a:solidFill>
                  <a:srgbClr val="FF0000"/>
                </a:solidFill>
                <a:latin typeface="Adobe Garamond Pro Bold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Adobe Garamond Pro Bold" pitchFamily="18" charset="0"/>
              </a:rPr>
              <a:t>dan</a:t>
            </a:r>
            <a:r>
              <a:rPr lang="en-US" sz="4800" dirty="0" smtClean="0">
                <a:solidFill>
                  <a:srgbClr val="FF0000"/>
                </a:solidFill>
                <a:latin typeface="Adobe Garamond Pro Bold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Adobe Garamond Pro Bold" pitchFamily="18" charset="0"/>
              </a:rPr>
              <a:t>perekonomian</a:t>
            </a:r>
            <a:r>
              <a:rPr lang="en-US" sz="4800" dirty="0" smtClean="0">
                <a:solidFill>
                  <a:srgbClr val="FF0000"/>
                </a:solidFill>
                <a:latin typeface="Adobe Garamond Pro Bold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Adobe Garamond Pro Bold" pitchFamily="18" charset="0"/>
              </a:rPr>
              <a:t>masyarakat</a:t>
            </a:r>
            <a:r>
              <a:rPr lang="en-US" sz="4800" dirty="0" smtClean="0">
                <a:solidFill>
                  <a:srgbClr val="FF0000"/>
                </a:solidFill>
                <a:latin typeface="Adobe Garamond Pro Bold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Adobe Garamond Pro Bold" pitchFamily="18" charset="0"/>
              </a:rPr>
              <a:t>didukung</a:t>
            </a:r>
            <a:r>
              <a:rPr lang="en-US" sz="4800" dirty="0" smtClean="0">
                <a:solidFill>
                  <a:srgbClr val="FF0000"/>
                </a:solidFill>
                <a:latin typeface="Adobe Garamond Pro Bold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Adobe Garamond Pro Bold" pitchFamily="18" charset="0"/>
              </a:rPr>
              <a:t>penguatan</a:t>
            </a:r>
            <a:r>
              <a:rPr lang="en-US" sz="4800" dirty="0" smtClean="0">
                <a:solidFill>
                  <a:srgbClr val="FF0000"/>
                </a:solidFill>
                <a:latin typeface="Adobe Garamond Pro Bold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Adobe Garamond Pro Bold" pitchFamily="18" charset="0"/>
              </a:rPr>
              <a:t>daya</a:t>
            </a:r>
            <a:r>
              <a:rPr lang="en-US" sz="4800" dirty="0" smtClean="0">
                <a:solidFill>
                  <a:srgbClr val="FF0000"/>
                </a:solidFill>
                <a:latin typeface="Adobe Garamond Pro Bold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Adobe Garamond Pro Bold" pitchFamily="18" charset="0"/>
              </a:rPr>
              <a:t>saing</a:t>
            </a:r>
            <a:r>
              <a:rPr lang="en-US" sz="4800" dirty="0" smtClean="0">
                <a:solidFill>
                  <a:srgbClr val="FF0000"/>
                </a:solidFill>
                <a:latin typeface="Adobe Garamond Pro Bold" pitchFamily="18" charset="0"/>
              </a:rPr>
              <a:t> SDM</a:t>
            </a:r>
            <a:r>
              <a:rPr lang="en-US" sz="4800" dirty="0" smtClean="0">
                <a:solidFill>
                  <a:srgbClr val="CCFFFF"/>
                </a:solidFill>
                <a:latin typeface="Adobe Garamond Pro Bold" pitchFamily="18" charset="0"/>
              </a:rPr>
              <a:t>”</a:t>
            </a:r>
            <a:endParaRPr lang="en-US" sz="4800" dirty="0">
              <a:solidFill>
                <a:srgbClr val="CCFFFF"/>
              </a:solidFill>
              <a:latin typeface="Adobe Garamond Pro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44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453" y="188640"/>
            <a:ext cx="8856984" cy="11430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FFC000"/>
                </a:solidFill>
                <a:latin typeface="Aharoni" pitchFamily="2" charset="-79"/>
                <a:cs typeface="Aharoni" pitchFamily="2" charset="-79"/>
              </a:rPr>
              <a:t>CAPAIAN PEBANGUNAN JATENG</a:t>
            </a:r>
            <a:endParaRPr lang="id-ID" sz="4000" b="1" dirty="0">
              <a:solidFill>
                <a:srgbClr val="FFC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" indent="0" algn="just">
              <a:buNone/>
            </a:pPr>
            <a:r>
              <a:rPr lang="en-US" sz="2800" b="1" dirty="0" err="1" smtClean="0">
                <a:solidFill>
                  <a:srgbClr val="FFFF00"/>
                </a:solidFill>
              </a:rPr>
              <a:t>Perekonomian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Jateng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sampai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akhir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triwulan</a:t>
            </a:r>
            <a:r>
              <a:rPr lang="en-US" sz="2800" b="1" dirty="0" smtClean="0">
                <a:solidFill>
                  <a:srgbClr val="FFFF00"/>
                </a:solidFill>
              </a:rPr>
              <a:t> III </a:t>
            </a:r>
            <a:r>
              <a:rPr lang="en-US" sz="2800" b="1" dirty="0" err="1" smtClean="0">
                <a:solidFill>
                  <a:srgbClr val="FFFF00"/>
                </a:solidFill>
              </a:rPr>
              <a:t>Thn</a:t>
            </a:r>
            <a:r>
              <a:rPr lang="en-US" sz="2800" b="1" dirty="0" smtClean="0">
                <a:solidFill>
                  <a:srgbClr val="FFFF00"/>
                </a:solidFill>
              </a:rPr>
              <a:t> 2019 rata – rata </a:t>
            </a:r>
            <a:r>
              <a:rPr lang="en-US" sz="2800" b="1" dirty="0" err="1" smtClean="0">
                <a:solidFill>
                  <a:srgbClr val="FFFF00"/>
                </a:solidFill>
              </a:rPr>
              <a:t>tumbuh</a:t>
            </a:r>
            <a:r>
              <a:rPr lang="en-US" sz="2800" b="1" dirty="0" smtClean="0">
                <a:solidFill>
                  <a:srgbClr val="FFFF00"/>
                </a:solidFill>
              </a:rPr>
              <a:t> 5,46%. </a:t>
            </a:r>
            <a:r>
              <a:rPr lang="en-US" sz="2800" b="1" dirty="0" err="1" smtClean="0">
                <a:solidFill>
                  <a:srgbClr val="FFFF00"/>
                </a:solidFill>
              </a:rPr>
              <a:t>Pertumbuhan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tersebut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sesuai</a:t>
            </a:r>
            <a:r>
              <a:rPr lang="en-US" sz="2800" b="1" dirty="0" smtClean="0">
                <a:solidFill>
                  <a:srgbClr val="FFFF00"/>
                </a:solidFill>
              </a:rPr>
              <a:t> target RKPD </a:t>
            </a:r>
            <a:r>
              <a:rPr lang="en-US" sz="2800" b="1" dirty="0" err="1" smtClean="0">
                <a:solidFill>
                  <a:srgbClr val="FFFF00"/>
                </a:solidFill>
              </a:rPr>
              <a:t>thun</a:t>
            </a:r>
            <a:r>
              <a:rPr lang="en-US" sz="2800" b="1" dirty="0" smtClean="0">
                <a:solidFill>
                  <a:srgbClr val="FFFF00"/>
                </a:solidFill>
              </a:rPr>
              <a:t> 2019 </a:t>
            </a:r>
            <a:r>
              <a:rPr lang="en-US" sz="2800" b="1" dirty="0" err="1" smtClean="0">
                <a:solidFill>
                  <a:srgbClr val="FFFF00"/>
                </a:solidFill>
              </a:rPr>
              <a:t>sebesar</a:t>
            </a:r>
            <a:r>
              <a:rPr lang="en-US" sz="2800" b="1" dirty="0" smtClean="0">
                <a:solidFill>
                  <a:srgbClr val="FFFF00"/>
                </a:solidFill>
              </a:rPr>
              <a:t> 5,4 – 5,7 %, </a:t>
            </a:r>
            <a:r>
              <a:rPr lang="en-US" sz="2800" b="1" dirty="0" err="1" smtClean="0">
                <a:solidFill>
                  <a:srgbClr val="FFFF00"/>
                </a:solidFill>
              </a:rPr>
              <a:t>serta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lebih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baik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dari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perekonomian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Nasional</a:t>
            </a:r>
            <a:r>
              <a:rPr lang="en-US" sz="2800" b="1" dirty="0" smtClean="0">
                <a:solidFill>
                  <a:srgbClr val="FFFF00"/>
                </a:solidFill>
              </a:rPr>
              <a:t> yang </a:t>
            </a:r>
            <a:r>
              <a:rPr lang="en-US" sz="2800" b="1" dirty="0" err="1" smtClean="0">
                <a:solidFill>
                  <a:srgbClr val="FFFF00"/>
                </a:solidFill>
              </a:rPr>
              <a:t>tumbuh</a:t>
            </a:r>
            <a:r>
              <a:rPr lang="en-US" sz="2800" b="1" dirty="0" smtClean="0">
                <a:solidFill>
                  <a:srgbClr val="FFFF00"/>
                </a:solidFill>
              </a:rPr>
              <a:t> 5,04%.</a:t>
            </a:r>
          </a:p>
          <a:p>
            <a:pPr marL="36576" indent="0" algn="just">
              <a:buNone/>
            </a:pPr>
            <a:r>
              <a:rPr lang="en-US" sz="2800" b="1" dirty="0" err="1" smtClean="0">
                <a:solidFill>
                  <a:srgbClr val="FFFF00"/>
                </a:solidFill>
              </a:rPr>
              <a:t>Pertumbuhan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ini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didukung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oleh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semua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lapangan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usaha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kecuali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lapangan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usaha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pertanian</a:t>
            </a:r>
            <a:r>
              <a:rPr lang="en-US" sz="2800" b="1" dirty="0" smtClean="0">
                <a:solidFill>
                  <a:srgbClr val="FFFF00"/>
                </a:solidFill>
              </a:rPr>
              <a:t>, </a:t>
            </a:r>
            <a:r>
              <a:rPr lang="en-US" sz="2800" b="1" dirty="0" err="1" smtClean="0">
                <a:solidFill>
                  <a:srgbClr val="FFFF00"/>
                </a:solidFill>
              </a:rPr>
              <a:t>kehutanan</a:t>
            </a:r>
            <a:r>
              <a:rPr lang="en-US" sz="2800" b="1" dirty="0" smtClean="0">
                <a:solidFill>
                  <a:srgbClr val="FFFF00"/>
                </a:solidFill>
              </a:rPr>
              <a:t> &amp; </a:t>
            </a:r>
            <a:r>
              <a:rPr lang="en-US" sz="2800" b="1" dirty="0" err="1" smtClean="0">
                <a:solidFill>
                  <a:srgbClr val="FFFF00"/>
                </a:solidFill>
              </a:rPr>
              <a:t>perikanan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yg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tercatat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mengalami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kontraksi</a:t>
            </a:r>
            <a:r>
              <a:rPr lang="en-US" sz="2800" b="1" dirty="0" smtClean="0">
                <a:solidFill>
                  <a:srgbClr val="FFFF00"/>
                </a:solidFill>
              </a:rPr>
              <a:t>.</a:t>
            </a:r>
            <a:endParaRPr lang="id-ID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rgbClr val="00B0F0"/>
          </a:fgClr>
          <a:bgClr>
            <a:srgbClr val="FFFF0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Arial Rounded MT Bold" pitchFamily="34" charset="0"/>
              </a:rPr>
              <a:t>ARAHAN PRESIDEN TERKAIT</a:t>
            </a:r>
            <a:br>
              <a:rPr lang="en-US" sz="2800" b="1" dirty="0" smtClean="0">
                <a:solidFill>
                  <a:srgbClr val="002060"/>
                </a:solidFill>
                <a:latin typeface="Arial Rounded MT Bold" pitchFamily="34" charset="0"/>
              </a:rPr>
            </a:br>
            <a:r>
              <a:rPr lang="en-US" sz="2800" b="1" dirty="0" smtClean="0">
                <a:solidFill>
                  <a:srgbClr val="002060"/>
                </a:solidFill>
                <a:latin typeface="Arial Rounded MT Bold" pitchFamily="34" charset="0"/>
              </a:rPr>
              <a:t>FOKUS PEMBANGUNAN TAHUN 2020 - 2024</a:t>
            </a:r>
            <a:endParaRPr lang="id-ID" sz="2800" b="1" dirty="0">
              <a:solidFill>
                <a:srgbClr val="002060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8964488" cy="5141168"/>
          </a:xfrm>
        </p:spPr>
        <p:txBody>
          <a:bodyPr>
            <a:normAutofit/>
          </a:bodyPr>
          <a:lstStyle/>
          <a:p>
            <a:pPr marL="550926" indent="-514350">
              <a:buClr>
                <a:srgbClr val="C00000"/>
              </a:buClr>
              <a:buFont typeface="+mj-lt"/>
              <a:buAutoNum type="arabicPeriod"/>
            </a:pPr>
            <a:r>
              <a:rPr lang="en-US" b="1" dirty="0" smtClean="0">
                <a:solidFill>
                  <a:srgbClr val="C00000"/>
                </a:solidFill>
              </a:rPr>
              <a:t>Pembangunan SDM, </a:t>
            </a:r>
            <a:r>
              <a:rPr lang="en-US" b="1" dirty="0" err="1" smtClean="0">
                <a:solidFill>
                  <a:srgbClr val="C00000"/>
                </a:solidFill>
              </a:rPr>
              <a:t>adalah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prioritas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utama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diantaranya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melalui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kerjasama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dengan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talenta</a:t>
            </a:r>
            <a:r>
              <a:rPr lang="en-US" b="1" dirty="0" smtClean="0">
                <a:solidFill>
                  <a:srgbClr val="C00000"/>
                </a:solidFill>
              </a:rPr>
              <a:t> – </a:t>
            </a:r>
            <a:r>
              <a:rPr lang="en-US" b="1" dirty="0" err="1" smtClean="0">
                <a:solidFill>
                  <a:srgbClr val="C00000"/>
                </a:solidFill>
              </a:rPr>
              <a:t>talenta</a:t>
            </a:r>
            <a:r>
              <a:rPr lang="en-US" b="1" dirty="0" smtClean="0">
                <a:solidFill>
                  <a:srgbClr val="C00000"/>
                </a:solidFill>
              </a:rPr>
              <a:t> global &amp; </a:t>
            </a:r>
            <a:r>
              <a:rPr lang="en-US" b="1" dirty="0" err="1" smtClean="0">
                <a:solidFill>
                  <a:srgbClr val="C00000"/>
                </a:solidFill>
              </a:rPr>
              <a:t>industri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serta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penggunaan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teknologi</a:t>
            </a:r>
            <a:endParaRPr lang="en-US" b="1" dirty="0" smtClean="0">
              <a:solidFill>
                <a:srgbClr val="C00000"/>
              </a:solidFill>
            </a:endParaRPr>
          </a:p>
          <a:p>
            <a:pPr marL="550926" indent="-514350">
              <a:buClr>
                <a:srgbClr val="C00000"/>
              </a:buClr>
              <a:buFont typeface="+mj-lt"/>
              <a:buAutoNum type="arabicPeriod"/>
            </a:pPr>
            <a:r>
              <a:rPr lang="en-US" b="1" dirty="0" smtClean="0">
                <a:solidFill>
                  <a:srgbClr val="C00000"/>
                </a:solidFill>
              </a:rPr>
              <a:t>Pembangunan </a:t>
            </a:r>
            <a:r>
              <a:rPr lang="en-US" b="1" dirty="0" err="1" smtClean="0">
                <a:solidFill>
                  <a:srgbClr val="C00000"/>
                </a:solidFill>
              </a:rPr>
              <a:t>infrastruktur</a:t>
            </a:r>
            <a:r>
              <a:rPr lang="en-US" b="1" dirty="0" smtClean="0">
                <a:solidFill>
                  <a:srgbClr val="C00000"/>
                </a:solidFill>
              </a:rPr>
              <a:t>.</a:t>
            </a:r>
          </a:p>
          <a:p>
            <a:pPr marL="550926" indent="-514350">
              <a:buClr>
                <a:srgbClr val="C00000"/>
              </a:buClr>
              <a:buFont typeface="+mj-lt"/>
              <a:buAutoNum type="arabicPeriod"/>
            </a:pPr>
            <a:r>
              <a:rPr lang="en-US" b="1" dirty="0" err="1" smtClean="0">
                <a:solidFill>
                  <a:srgbClr val="C00000"/>
                </a:solidFill>
              </a:rPr>
              <a:t>Penyederhanaan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regulasi</a:t>
            </a:r>
            <a:r>
              <a:rPr lang="en-US" b="1" dirty="0" smtClean="0">
                <a:solidFill>
                  <a:srgbClr val="C00000"/>
                </a:solidFill>
              </a:rPr>
              <a:t> &amp; </a:t>
            </a:r>
            <a:r>
              <a:rPr lang="en-US" b="1" dirty="0" err="1" smtClean="0">
                <a:solidFill>
                  <a:srgbClr val="C00000"/>
                </a:solidFill>
              </a:rPr>
              <a:t>birokrasi</a:t>
            </a:r>
            <a:endParaRPr lang="en-US" b="1" dirty="0" smtClean="0">
              <a:solidFill>
                <a:srgbClr val="C00000"/>
              </a:solidFill>
            </a:endParaRPr>
          </a:p>
          <a:p>
            <a:pPr marL="550926" indent="-514350">
              <a:buClr>
                <a:srgbClr val="C00000"/>
              </a:buClr>
              <a:buFont typeface="+mj-lt"/>
              <a:buAutoNum type="arabicPeriod"/>
            </a:pPr>
            <a:r>
              <a:rPr lang="en-US" b="1" dirty="0" err="1" smtClean="0">
                <a:solidFill>
                  <a:srgbClr val="C00000"/>
                </a:solidFill>
              </a:rPr>
              <a:t>Transformasi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ekonomi</a:t>
            </a:r>
            <a:r>
              <a:rPr lang="en-US" b="1" dirty="0" smtClean="0">
                <a:solidFill>
                  <a:srgbClr val="C00000"/>
                </a:solidFill>
              </a:rPr>
              <a:t>, </a:t>
            </a:r>
            <a:r>
              <a:rPr lang="en-US" b="1" dirty="0" err="1" smtClean="0">
                <a:solidFill>
                  <a:srgbClr val="C00000"/>
                </a:solidFill>
              </a:rPr>
              <a:t>adalah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prioritas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utama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diantaranya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transformasi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dari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ketergantungan</a:t>
            </a:r>
            <a:r>
              <a:rPr lang="en-US" b="1" dirty="0" smtClean="0">
                <a:solidFill>
                  <a:srgbClr val="C00000"/>
                </a:solidFill>
              </a:rPr>
              <a:t> SDA </a:t>
            </a:r>
            <a:r>
              <a:rPr lang="en-US" b="1" dirty="0" err="1" smtClean="0">
                <a:solidFill>
                  <a:srgbClr val="C00000"/>
                </a:solidFill>
              </a:rPr>
              <a:t>menjadi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daya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saing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manufaktur</a:t>
            </a:r>
            <a:r>
              <a:rPr lang="en-US" b="1" dirty="0" smtClean="0">
                <a:solidFill>
                  <a:srgbClr val="C00000"/>
                </a:solidFill>
              </a:rPr>
              <a:t> &amp; </a:t>
            </a:r>
            <a:r>
              <a:rPr lang="en-US" b="1" dirty="0" err="1" smtClean="0">
                <a:solidFill>
                  <a:srgbClr val="C00000"/>
                </a:solidFill>
              </a:rPr>
              <a:t>jasa</a:t>
            </a:r>
            <a:r>
              <a:rPr lang="en-US" b="1" dirty="0" smtClean="0">
                <a:solidFill>
                  <a:srgbClr val="C00000"/>
                </a:solidFill>
              </a:rPr>
              <a:t> modern.</a:t>
            </a:r>
            <a:endParaRPr lang="id-ID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143000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smtClean="0">
                <a:solidFill>
                  <a:srgbClr val="FFC000"/>
                </a:solidFill>
                <a:latin typeface="Arial Black" pitchFamily="34" charset="0"/>
              </a:rPr>
              <a:t>PRIORITAS PEMBANGUNAN JATENG TAHUN 2021</a:t>
            </a:r>
            <a:endParaRPr lang="id-ID" sz="32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 lnSpcReduction="10000"/>
          </a:bodyPr>
          <a:lstStyle/>
          <a:p>
            <a:pPr>
              <a:buClr>
                <a:srgbClr val="FFFF00"/>
              </a:buClr>
              <a:buFont typeface="Wingdings" pitchFamily="2" charset="2"/>
              <a:buChar char="v"/>
            </a:pPr>
            <a:r>
              <a:rPr lang="en-US" b="1" dirty="0" err="1" smtClean="0">
                <a:latin typeface="Arial Black" pitchFamily="34" charset="0"/>
              </a:rPr>
              <a:t>Penanggulangan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kemiskinan</a:t>
            </a:r>
            <a:r>
              <a:rPr lang="en-US" b="1" dirty="0" smtClean="0">
                <a:latin typeface="Arial Black" pitchFamily="34" charset="0"/>
              </a:rPr>
              <a:t> &amp; </a:t>
            </a:r>
            <a:r>
              <a:rPr lang="en-US" b="1" dirty="0" err="1" smtClean="0">
                <a:latin typeface="Arial Black" pitchFamily="34" charset="0"/>
              </a:rPr>
              <a:t>pengangguran</a:t>
            </a:r>
            <a:r>
              <a:rPr lang="en-US" b="1" dirty="0" smtClean="0">
                <a:latin typeface="Arial Black" pitchFamily="34" charset="0"/>
              </a:rPr>
              <a:t>.</a:t>
            </a:r>
          </a:p>
          <a:p>
            <a:pPr>
              <a:buClr>
                <a:srgbClr val="FFFF00"/>
              </a:buClr>
              <a:buFont typeface="Wingdings" pitchFamily="2" charset="2"/>
              <a:buChar char="v"/>
            </a:pPr>
            <a:r>
              <a:rPr lang="en-US" b="1" dirty="0" err="1" smtClean="0">
                <a:latin typeface="Arial Black" pitchFamily="34" charset="0"/>
              </a:rPr>
              <a:t>Peningkatan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kualitas</a:t>
            </a:r>
            <a:r>
              <a:rPr lang="en-US" b="1" dirty="0" smtClean="0">
                <a:latin typeface="Arial Black" pitchFamily="34" charset="0"/>
              </a:rPr>
              <a:t> &amp; </a:t>
            </a:r>
            <a:r>
              <a:rPr lang="en-US" b="1" dirty="0" err="1" smtClean="0">
                <a:latin typeface="Arial Black" pitchFamily="34" charset="0"/>
              </a:rPr>
              <a:t>daya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saing</a:t>
            </a:r>
            <a:r>
              <a:rPr lang="en-US" b="1" dirty="0" smtClean="0">
                <a:latin typeface="Arial Black" pitchFamily="34" charset="0"/>
              </a:rPr>
              <a:t> SDM.</a:t>
            </a:r>
          </a:p>
          <a:p>
            <a:pPr>
              <a:buClr>
                <a:srgbClr val="FFFF00"/>
              </a:buClr>
              <a:buFont typeface="Wingdings" pitchFamily="2" charset="2"/>
              <a:buChar char="v"/>
            </a:pPr>
            <a:r>
              <a:rPr lang="en-US" b="1" dirty="0" err="1" smtClean="0">
                <a:latin typeface="Arial Black" pitchFamily="34" charset="0"/>
              </a:rPr>
              <a:t>Peningkatan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kapasitas</a:t>
            </a:r>
            <a:r>
              <a:rPr lang="en-US" b="1" dirty="0" smtClean="0">
                <a:latin typeface="Arial Black" pitchFamily="34" charset="0"/>
              </a:rPr>
              <a:t> &amp; </a:t>
            </a:r>
            <a:r>
              <a:rPr lang="en-US" b="1" dirty="0" err="1" smtClean="0">
                <a:latin typeface="Arial Black" pitchFamily="34" charset="0"/>
              </a:rPr>
              <a:t>Daya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saing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ekonomi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rakyat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dengan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tetap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memperhatikan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keberlanjutan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lingkungan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hidup</a:t>
            </a:r>
            <a:r>
              <a:rPr lang="en-US" b="1" dirty="0" smtClean="0">
                <a:latin typeface="Arial Black" pitchFamily="34" charset="0"/>
              </a:rPr>
              <a:t>, </a:t>
            </a:r>
            <a:r>
              <a:rPr lang="en-US" b="1" dirty="0" err="1" smtClean="0">
                <a:latin typeface="Arial Black" pitchFamily="34" charset="0"/>
              </a:rPr>
              <a:t>serta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pengurangan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resiko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bencana</a:t>
            </a:r>
            <a:r>
              <a:rPr lang="en-US" b="1" dirty="0" smtClean="0">
                <a:latin typeface="Arial Black" pitchFamily="34" charset="0"/>
              </a:rPr>
              <a:t>.</a:t>
            </a:r>
          </a:p>
          <a:p>
            <a:pPr>
              <a:buClr>
                <a:srgbClr val="FFFF00"/>
              </a:buClr>
              <a:buFont typeface="Wingdings" pitchFamily="2" charset="2"/>
              <a:buChar char="v"/>
            </a:pPr>
            <a:r>
              <a:rPr lang="en-US" b="1" dirty="0" err="1" smtClean="0">
                <a:latin typeface="Arial Black" pitchFamily="34" charset="0"/>
              </a:rPr>
              <a:t>Pemantapan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tata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kelola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pemerintahan</a:t>
            </a:r>
            <a:r>
              <a:rPr lang="en-US" b="1" dirty="0" smtClean="0">
                <a:latin typeface="Arial Black" pitchFamily="34" charset="0"/>
              </a:rPr>
              <a:t> &amp; </a:t>
            </a:r>
            <a:r>
              <a:rPr lang="en-US" b="1" dirty="0" err="1" smtClean="0">
                <a:latin typeface="Arial Black" pitchFamily="34" charset="0"/>
              </a:rPr>
              <a:t>kondusivitas</a:t>
            </a:r>
            <a:r>
              <a:rPr lang="en-US" b="1" dirty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wilayah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serta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peningkatan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kapasitas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fiskal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en-US" b="1" dirty="0" err="1" smtClean="0">
                <a:latin typeface="Arial Black" pitchFamily="34" charset="0"/>
              </a:rPr>
              <a:t>daerah</a:t>
            </a:r>
            <a:r>
              <a:rPr lang="en-US" b="1" dirty="0" smtClean="0">
                <a:latin typeface="Arial Black" pitchFamily="34" charset="0"/>
              </a:rPr>
              <a:t>.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568952" cy="1143000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Berlin Sans FB Demi" pitchFamily="34" charset="0"/>
                <a:cs typeface="Aharoni" pitchFamily="2" charset="-79"/>
              </a:rPr>
              <a:t>INDIKATOR KINERJA UTAMA DAERAH PROVINSI JAWA TENGAH TAHUN 2018 - 2023</a:t>
            </a:r>
            <a:endParaRPr lang="id-ID" sz="2800" b="1" dirty="0">
              <a:solidFill>
                <a:srgbClr val="FFFF00"/>
              </a:solidFill>
              <a:latin typeface="Berlin Sans FB Demi" pitchFamily="34" charset="0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257800"/>
          </a:xfrm>
        </p:spPr>
        <p:txBody>
          <a:bodyPr>
            <a:normAutofit fontScale="92500" lnSpcReduction="20000"/>
          </a:bodyPr>
          <a:lstStyle/>
          <a:p>
            <a:pPr algn="just">
              <a:buClrTx/>
            </a:pPr>
            <a:r>
              <a:rPr lang="en-US" b="1" dirty="0" err="1" smtClean="0">
                <a:latin typeface="Arial Rounded MT Bold" pitchFamily="34" charset="0"/>
              </a:rPr>
              <a:t>Penurunan</a:t>
            </a:r>
            <a:r>
              <a:rPr lang="en-US" b="1" dirty="0" smtClean="0">
                <a:latin typeface="Arial Rounded MT Bold" pitchFamily="34" charset="0"/>
              </a:rPr>
              <a:t> </a:t>
            </a:r>
            <a:r>
              <a:rPr lang="en-US" b="1" dirty="0" err="1" smtClean="0">
                <a:latin typeface="Arial Rounded MT Bold" pitchFamily="34" charset="0"/>
              </a:rPr>
              <a:t>konflik</a:t>
            </a:r>
            <a:r>
              <a:rPr lang="en-US" b="1" dirty="0" smtClean="0">
                <a:latin typeface="Arial Rounded MT Bold" pitchFamily="34" charset="0"/>
              </a:rPr>
              <a:t> SARA</a:t>
            </a:r>
          </a:p>
          <a:p>
            <a:pPr algn="just">
              <a:buClrTx/>
            </a:pPr>
            <a:r>
              <a:rPr lang="en-US" b="1" dirty="0" err="1" smtClean="0">
                <a:latin typeface="Arial Rounded MT Bold" pitchFamily="34" charset="0"/>
              </a:rPr>
              <a:t>Reformasi</a:t>
            </a:r>
            <a:r>
              <a:rPr lang="en-US" b="1" dirty="0" smtClean="0">
                <a:latin typeface="Arial Rounded MT Bold" pitchFamily="34" charset="0"/>
              </a:rPr>
              <a:t> </a:t>
            </a:r>
            <a:r>
              <a:rPr lang="en-US" b="1" dirty="0" err="1" smtClean="0">
                <a:latin typeface="Arial Rounded MT Bold" pitchFamily="34" charset="0"/>
              </a:rPr>
              <a:t>birokrasi</a:t>
            </a:r>
            <a:endParaRPr lang="en-US" b="1" dirty="0" smtClean="0">
              <a:latin typeface="Arial Rounded MT Bold" pitchFamily="34" charset="0"/>
            </a:endParaRPr>
          </a:p>
          <a:p>
            <a:pPr algn="just">
              <a:buClrTx/>
            </a:pPr>
            <a:r>
              <a:rPr lang="en-US" b="1" dirty="0" err="1" smtClean="0">
                <a:latin typeface="Arial Rounded MT Bold" pitchFamily="34" charset="0"/>
              </a:rPr>
              <a:t>Penurunan</a:t>
            </a:r>
            <a:r>
              <a:rPr lang="en-US" b="1" dirty="0" smtClean="0">
                <a:latin typeface="Arial Rounded MT Bold" pitchFamily="34" charset="0"/>
              </a:rPr>
              <a:t> </a:t>
            </a:r>
            <a:r>
              <a:rPr lang="en-US" b="1" dirty="0" err="1" smtClean="0">
                <a:latin typeface="Arial Rounded MT Bold" pitchFamily="34" charset="0"/>
              </a:rPr>
              <a:t>angka</a:t>
            </a:r>
            <a:r>
              <a:rPr lang="en-US" b="1" dirty="0" smtClean="0">
                <a:latin typeface="Arial Rounded MT Bold" pitchFamily="34" charset="0"/>
              </a:rPr>
              <a:t> </a:t>
            </a:r>
            <a:r>
              <a:rPr lang="en-US" b="1" dirty="0" err="1" smtClean="0">
                <a:latin typeface="Arial Rounded MT Bold" pitchFamily="34" charset="0"/>
              </a:rPr>
              <a:t>kemiskinan</a:t>
            </a:r>
            <a:endParaRPr lang="en-US" b="1" dirty="0">
              <a:latin typeface="Arial Rounded MT Bold" pitchFamily="34" charset="0"/>
            </a:endParaRPr>
          </a:p>
          <a:p>
            <a:pPr algn="just">
              <a:buClrTx/>
            </a:pPr>
            <a:r>
              <a:rPr lang="en-US" b="1" dirty="0" err="1" smtClean="0">
                <a:latin typeface="Arial Rounded MT Bold" pitchFamily="34" charset="0"/>
              </a:rPr>
              <a:t>Indeks</a:t>
            </a:r>
            <a:r>
              <a:rPr lang="en-US" b="1" dirty="0" smtClean="0">
                <a:latin typeface="Arial Rounded MT Bold" pitchFamily="34" charset="0"/>
              </a:rPr>
              <a:t> </a:t>
            </a:r>
            <a:r>
              <a:rPr lang="en-US" b="1" dirty="0" err="1" smtClean="0">
                <a:latin typeface="Arial Rounded MT Bold" pitchFamily="34" charset="0"/>
              </a:rPr>
              <a:t>Gini</a:t>
            </a:r>
            <a:r>
              <a:rPr lang="en-US" b="1" dirty="0" smtClean="0">
                <a:latin typeface="Arial Rounded MT Bold" pitchFamily="34" charset="0"/>
              </a:rPr>
              <a:t> (</a:t>
            </a:r>
            <a:r>
              <a:rPr lang="en-US" b="1" dirty="0" err="1" smtClean="0">
                <a:latin typeface="Arial Rounded MT Bold" pitchFamily="34" charset="0"/>
              </a:rPr>
              <a:t>tingkat</a:t>
            </a:r>
            <a:r>
              <a:rPr lang="en-US" b="1" dirty="0" smtClean="0">
                <a:latin typeface="Arial Rounded MT Bold" pitchFamily="34" charset="0"/>
              </a:rPr>
              <a:t> </a:t>
            </a:r>
            <a:r>
              <a:rPr lang="en-US" b="1" dirty="0" err="1" smtClean="0">
                <a:latin typeface="Arial Rounded MT Bold" pitchFamily="34" charset="0"/>
              </a:rPr>
              <a:t>ketimpangan</a:t>
            </a:r>
            <a:r>
              <a:rPr lang="en-US" b="1" dirty="0" smtClean="0">
                <a:latin typeface="Arial Rounded MT Bold" pitchFamily="34" charset="0"/>
              </a:rPr>
              <a:t> </a:t>
            </a:r>
            <a:r>
              <a:rPr lang="en-US" b="1" dirty="0" err="1" smtClean="0">
                <a:latin typeface="Arial Rounded MT Bold" pitchFamily="34" charset="0"/>
              </a:rPr>
              <a:t>pendapatan</a:t>
            </a:r>
            <a:r>
              <a:rPr lang="en-US" b="1" dirty="0" smtClean="0">
                <a:latin typeface="Arial Rounded MT Bold" pitchFamily="34" charset="0"/>
              </a:rPr>
              <a:t>)</a:t>
            </a:r>
          </a:p>
          <a:p>
            <a:pPr algn="just">
              <a:buClrTx/>
            </a:pPr>
            <a:r>
              <a:rPr lang="en-US" b="1" dirty="0" err="1" smtClean="0">
                <a:latin typeface="Arial Rounded MT Bold" pitchFamily="34" charset="0"/>
              </a:rPr>
              <a:t>Pengurangan</a:t>
            </a:r>
            <a:r>
              <a:rPr lang="en-US" b="1" dirty="0" smtClean="0">
                <a:latin typeface="Arial Rounded MT Bold" pitchFamily="34" charset="0"/>
              </a:rPr>
              <a:t> </a:t>
            </a:r>
            <a:r>
              <a:rPr lang="en-US" b="1" dirty="0" err="1" smtClean="0">
                <a:latin typeface="Arial Rounded MT Bold" pitchFamily="34" charset="0"/>
              </a:rPr>
              <a:t>tingkat</a:t>
            </a:r>
            <a:r>
              <a:rPr lang="en-US" b="1" dirty="0" smtClean="0">
                <a:latin typeface="Arial Rounded MT Bold" pitchFamily="34" charset="0"/>
              </a:rPr>
              <a:t> </a:t>
            </a:r>
            <a:r>
              <a:rPr lang="en-US" b="1" dirty="0" err="1" smtClean="0">
                <a:latin typeface="Arial Rounded MT Bold" pitchFamily="34" charset="0"/>
              </a:rPr>
              <a:t>pengangguran</a:t>
            </a:r>
            <a:r>
              <a:rPr lang="en-US" b="1" dirty="0" smtClean="0">
                <a:latin typeface="Arial Rounded MT Bold" pitchFamily="34" charset="0"/>
              </a:rPr>
              <a:t> </a:t>
            </a:r>
            <a:r>
              <a:rPr lang="en-US" b="1" dirty="0" err="1" smtClean="0">
                <a:latin typeface="Arial Rounded MT Bold" pitchFamily="34" charset="0"/>
              </a:rPr>
              <a:t>terbuka</a:t>
            </a:r>
            <a:endParaRPr lang="en-US" b="1" dirty="0" smtClean="0">
              <a:latin typeface="Arial Rounded MT Bold" pitchFamily="34" charset="0"/>
            </a:endParaRPr>
          </a:p>
          <a:p>
            <a:pPr algn="just">
              <a:buClrTx/>
            </a:pPr>
            <a:r>
              <a:rPr lang="en-US" b="1" dirty="0" err="1" smtClean="0">
                <a:latin typeface="Arial Rounded MT Bold" pitchFamily="34" charset="0"/>
              </a:rPr>
              <a:t>Pertumbuhan</a:t>
            </a:r>
            <a:r>
              <a:rPr lang="en-US" b="1" dirty="0" smtClean="0">
                <a:latin typeface="Arial Rounded MT Bold" pitchFamily="34" charset="0"/>
              </a:rPr>
              <a:t> </a:t>
            </a:r>
            <a:r>
              <a:rPr lang="en-US" b="1" dirty="0" err="1" smtClean="0">
                <a:latin typeface="Arial Rounded MT Bold" pitchFamily="34" charset="0"/>
              </a:rPr>
              <a:t>ekonomi</a:t>
            </a:r>
            <a:endParaRPr lang="en-US" b="1" dirty="0" smtClean="0">
              <a:latin typeface="Arial Rounded MT Bold" pitchFamily="34" charset="0"/>
            </a:endParaRPr>
          </a:p>
          <a:p>
            <a:pPr algn="just">
              <a:buClrTx/>
            </a:pPr>
            <a:r>
              <a:rPr lang="en-US" b="1" dirty="0" smtClean="0">
                <a:latin typeface="Arial Rounded MT Bold" pitchFamily="34" charset="0"/>
              </a:rPr>
              <a:t>PDRB (</a:t>
            </a:r>
            <a:r>
              <a:rPr lang="en-US" b="1" dirty="0" err="1" smtClean="0">
                <a:latin typeface="Arial Rounded MT Bold" pitchFamily="34" charset="0"/>
              </a:rPr>
              <a:t>Produk</a:t>
            </a:r>
            <a:r>
              <a:rPr lang="en-US" b="1" dirty="0" smtClean="0">
                <a:latin typeface="Arial Rounded MT Bold" pitchFamily="34" charset="0"/>
              </a:rPr>
              <a:t> </a:t>
            </a:r>
            <a:r>
              <a:rPr lang="en-US" b="1" dirty="0" err="1" smtClean="0">
                <a:latin typeface="Arial Rounded MT Bold" pitchFamily="34" charset="0"/>
              </a:rPr>
              <a:t>Domestik</a:t>
            </a:r>
            <a:r>
              <a:rPr lang="en-US" b="1" dirty="0" smtClean="0">
                <a:latin typeface="Arial Rounded MT Bold" pitchFamily="34" charset="0"/>
              </a:rPr>
              <a:t> Regional </a:t>
            </a:r>
            <a:r>
              <a:rPr lang="en-US" b="1" dirty="0" err="1" smtClean="0">
                <a:latin typeface="Arial Rounded MT Bold" pitchFamily="34" charset="0"/>
              </a:rPr>
              <a:t>Bruto</a:t>
            </a:r>
            <a:r>
              <a:rPr lang="en-US" b="1" dirty="0" smtClean="0">
                <a:latin typeface="Arial Rounded MT Bold" pitchFamily="34" charset="0"/>
              </a:rPr>
              <a:t> / Lap Usaha) per </a:t>
            </a:r>
            <a:r>
              <a:rPr lang="en-US" b="1" dirty="0" err="1" smtClean="0">
                <a:latin typeface="Arial Rounded MT Bold" pitchFamily="34" charset="0"/>
              </a:rPr>
              <a:t>kapita</a:t>
            </a:r>
            <a:endParaRPr lang="en-US" b="1" dirty="0" smtClean="0">
              <a:latin typeface="Arial Rounded MT Bold" pitchFamily="34" charset="0"/>
            </a:endParaRPr>
          </a:p>
          <a:p>
            <a:pPr algn="just">
              <a:buClrTx/>
            </a:pPr>
            <a:r>
              <a:rPr lang="en-US" b="1" dirty="0" err="1" smtClean="0">
                <a:latin typeface="Arial Rounded MT Bold" pitchFamily="34" charset="0"/>
              </a:rPr>
              <a:t>Nilai</a:t>
            </a:r>
            <a:r>
              <a:rPr lang="en-US" b="1" dirty="0" smtClean="0">
                <a:latin typeface="Arial Rounded MT Bold" pitchFamily="34" charset="0"/>
              </a:rPr>
              <a:t> </a:t>
            </a:r>
            <a:r>
              <a:rPr lang="en-US" b="1" dirty="0" err="1" smtClean="0">
                <a:latin typeface="Arial Rounded MT Bold" pitchFamily="34" charset="0"/>
              </a:rPr>
              <a:t>Tukar</a:t>
            </a:r>
            <a:r>
              <a:rPr lang="en-US" b="1" dirty="0" smtClean="0">
                <a:latin typeface="Arial Rounded MT Bold" pitchFamily="34" charset="0"/>
              </a:rPr>
              <a:t> </a:t>
            </a:r>
            <a:r>
              <a:rPr lang="en-US" b="1" dirty="0" err="1" smtClean="0">
                <a:latin typeface="Arial Rounded MT Bold" pitchFamily="34" charset="0"/>
              </a:rPr>
              <a:t>Petani</a:t>
            </a:r>
            <a:endParaRPr lang="en-US" b="1" dirty="0" smtClean="0">
              <a:latin typeface="Arial Rounded MT Bold" pitchFamily="34" charset="0"/>
            </a:endParaRPr>
          </a:p>
          <a:p>
            <a:pPr algn="just">
              <a:buClrTx/>
            </a:pPr>
            <a:r>
              <a:rPr lang="en-US" b="1" dirty="0" err="1" smtClean="0">
                <a:latin typeface="Arial Rounded MT Bold" pitchFamily="34" charset="0"/>
              </a:rPr>
              <a:t>Indek</a:t>
            </a:r>
            <a:r>
              <a:rPr lang="en-US" b="1" dirty="0" smtClean="0">
                <a:latin typeface="Arial Rounded MT Bold" pitchFamily="34" charset="0"/>
              </a:rPr>
              <a:t> </a:t>
            </a:r>
            <a:r>
              <a:rPr lang="en-US" b="1" dirty="0" err="1" smtClean="0">
                <a:latin typeface="Arial Rounded MT Bold" pitchFamily="34" charset="0"/>
              </a:rPr>
              <a:t>pembangunan</a:t>
            </a:r>
            <a:r>
              <a:rPr lang="en-US" b="1" dirty="0" smtClean="0">
                <a:latin typeface="Arial Rounded MT Bold" pitchFamily="34" charset="0"/>
              </a:rPr>
              <a:t> </a:t>
            </a:r>
            <a:r>
              <a:rPr lang="en-US" b="1" dirty="0" err="1" smtClean="0">
                <a:latin typeface="Arial Rounded MT Bold" pitchFamily="34" charset="0"/>
              </a:rPr>
              <a:t>manusia</a:t>
            </a:r>
            <a:endParaRPr lang="en-US" b="1" dirty="0" smtClean="0">
              <a:latin typeface="Arial Rounded MT Bold" pitchFamily="34" charset="0"/>
            </a:endParaRPr>
          </a:p>
          <a:p>
            <a:pPr algn="just">
              <a:buClrTx/>
            </a:pPr>
            <a:r>
              <a:rPr lang="en-US" b="1" dirty="0" err="1" smtClean="0">
                <a:latin typeface="Arial Rounded MT Bold" pitchFamily="34" charset="0"/>
              </a:rPr>
              <a:t>Indek</a:t>
            </a:r>
            <a:r>
              <a:rPr lang="en-US" b="1" dirty="0" smtClean="0">
                <a:latin typeface="Arial Rounded MT Bold" pitchFamily="34" charset="0"/>
              </a:rPr>
              <a:t> </a:t>
            </a:r>
            <a:r>
              <a:rPr lang="en-US" b="1" dirty="0" err="1" smtClean="0">
                <a:latin typeface="Arial Rounded MT Bold" pitchFamily="34" charset="0"/>
              </a:rPr>
              <a:t>pembangunan</a:t>
            </a:r>
            <a:r>
              <a:rPr lang="en-US" b="1" dirty="0" smtClean="0">
                <a:latin typeface="Arial Rounded MT Bold" pitchFamily="34" charset="0"/>
              </a:rPr>
              <a:t> Gender</a:t>
            </a:r>
          </a:p>
          <a:p>
            <a:pPr algn="just">
              <a:buClrTx/>
            </a:pPr>
            <a:r>
              <a:rPr lang="en-US" b="1" dirty="0" err="1" smtClean="0">
                <a:latin typeface="Arial Rounded MT Bold" pitchFamily="34" charset="0"/>
              </a:rPr>
              <a:t>Indeks</a:t>
            </a:r>
            <a:r>
              <a:rPr lang="en-US" b="1" dirty="0" smtClean="0">
                <a:latin typeface="Arial Rounded MT Bold" pitchFamily="34" charset="0"/>
              </a:rPr>
              <a:t> </a:t>
            </a:r>
            <a:r>
              <a:rPr lang="en-US" b="1" dirty="0" err="1" smtClean="0">
                <a:latin typeface="Arial Rounded MT Bold" pitchFamily="34" charset="0"/>
              </a:rPr>
              <a:t>kualitas</a:t>
            </a:r>
            <a:r>
              <a:rPr lang="en-US" b="1" dirty="0" smtClean="0">
                <a:latin typeface="Arial Rounded MT Bold" pitchFamily="34" charset="0"/>
              </a:rPr>
              <a:t> </a:t>
            </a:r>
            <a:r>
              <a:rPr lang="en-US" b="1" dirty="0" err="1" smtClean="0">
                <a:latin typeface="Arial Rounded MT Bold" pitchFamily="34" charset="0"/>
              </a:rPr>
              <a:t>lingkungan</a:t>
            </a:r>
            <a:r>
              <a:rPr lang="en-US" b="1" dirty="0" smtClean="0">
                <a:latin typeface="Arial Rounded MT Bold" pitchFamily="34" charset="0"/>
              </a:rPr>
              <a:t> </a:t>
            </a:r>
            <a:r>
              <a:rPr lang="en-US" b="1" dirty="0" err="1" smtClean="0">
                <a:latin typeface="Arial Rounded MT Bold" pitchFamily="34" charset="0"/>
              </a:rPr>
              <a:t>hidup</a:t>
            </a:r>
            <a:endParaRPr lang="id-ID" b="1" dirty="0" smtClean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740">
              <a:srgbClr val="62A2FF"/>
            </a:gs>
            <a:gs pos="13000">
              <a:srgbClr val="FFFF00"/>
            </a:gs>
            <a:gs pos="34000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647056"/>
          </a:xfrm>
        </p:spPr>
        <p:txBody>
          <a:bodyPr>
            <a:noAutofit/>
          </a:bodyPr>
          <a:lstStyle/>
          <a:p>
            <a:pPr algn="ctr"/>
            <a:r>
              <a:rPr lang="en-US" sz="2000" b="1" dirty="0" err="1" smtClean="0">
                <a:solidFill>
                  <a:srgbClr val="FF0000"/>
                </a:solidFill>
                <a:latin typeface="Bell Gothic Std Black" pitchFamily="34" charset="0"/>
              </a:rPr>
              <a:t>Penetapan</a:t>
            </a:r>
            <a:r>
              <a:rPr lang="en-US" sz="2000" b="1" dirty="0" smtClean="0">
                <a:solidFill>
                  <a:srgbClr val="FF0000"/>
                </a:solidFill>
                <a:latin typeface="Bell Gothic Std Black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Bell Gothic Std Black" pitchFamily="34" charset="0"/>
              </a:rPr>
              <a:t>indikator</a:t>
            </a:r>
            <a:r>
              <a:rPr lang="en-US" sz="2000" b="1" dirty="0" smtClean="0">
                <a:solidFill>
                  <a:srgbClr val="FF0000"/>
                </a:solidFill>
                <a:latin typeface="Bell Gothic Std Black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Bell Gothic Std Black" pitchFamily="34" charset="0"/>
              </a:rPr>
              <a:t>Kinerja</a:t>
            </a:r>
            <a:r>
              <a:rPr lang="en-US" sz="2000" b="1" dirty="0" smtClean="0">
                <a:solidFill>
                  <a:srgbClr val="FF0000"/>
                </a:solidFill>
                <a:latin typeface="Bell Gothic Std Black" pitchFamily="34" charset="0"/>
              </a:rPr>
              <a:t> Daerah</a:t>
            </a:r>
            <a:r>
              <a:rPr lang="en-US" sz="2000" b="1" dirty="0">
                <a:solidFill>
                  <a:srgbClr val="FF0000"/>
                </a:solidFill>
                <a:latin typeface="Bell Gothic Std Black" pitchFamily="34" charset="0"/>
              </a:rPr>
              <a:t/>
            </a:r>
            <a:br>
              <a:rPr lang="en-US" sz="2000" b="1" dirty="0">
                <a:solidFill>
                  <a:srgbClr val="FF0000"/>
                </a:solidFill>
                <a:latin typeface="Bell Gothic Std Black" pitchFamily="34" charset="0"/>
              </a:rPr>
            </a:br>
            <a:r>
              <a:rPr lang="en-US" sz="2000" b="1" dirty="0" err="1" smtClean="0">
                <a:solidFill>
                  <a:srgbClr val="FF0000"/>
                </a:solidFill>
                <a:latin typeface="Bell Gothic Std Black" pitchFamily="34" charset="0"/>
              </a:rPr>
              <a:t>terhadap</a:t>
            </a:r>
            <a:r>
              <a:rPr lang="en-US" sz="2000" b="1" dirty="0" smtClean="0">
                <a:solidFill>
                  <a:srgbClr val="FF0000"/>
                </a:solidFill>
                <a:latin typeface="Bell Gothic Std Black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Bell Gothic Std Black" pitchFamily="34" charset="0"/>
              </a:rPr>
              <a:t>capaian</a:t>
            </a:r>
            <a:r>
              <a:rPr lang="en-US" sz="2000" b="1" dirty="0" smtClean="0">
                <a:solidFill>
                  <a:srgbClr val="FF0000"/>
                </a:solidFill>
                <a:latin typeface="Bell Gothic Std Black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Bell Gothic Std Black" pitchFamily="34" charset="0"/>
              </a:rPr>
              <a:t>kinerja</a:t>
            </a:r>
            <a:r>
              <a:rPr lang="en-US" sz="2000" b="1" dirty="0" smtClean="0">
                <a:solidFill>
                  <a:srgbClr val="FF0000"/>
                </a:solidFill>
                <a:latin typeface="Bell Gothic Std Black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Bell Gothic Std Black" pitchFamily="34" charset="0"/>
              </a:rPr>
              <a:t>penyelenggaraan</a:t>
            </a:r>
            <a:r>
              <a:rPr lang="en-US" sz="2000" b="1" dirty="0">
                <a:solidFill>
                  <a:srgbClr val="FF0000"/>
                </a:solidFill>
                <a:latin typeface="Bell Gothic Std Black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Bell Gothic Std Black" pitchFamily="34" charset="0"/>
              </a:rPr>
              <a:t>urusan</a:t>
            </a:r>
            <a:r>
              <a:rPr lang="en-US" sz="2000" b="1" dirty="0" smtClean="0">
                <a:solidFill>
                  <a:srgbClr val="FF0000"/>
                </a:solidFill>
                <a:latin typeface="Bell Gothic Std Black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Bell Gothic Std Black" pitchFamily="34" charset="0"/>
              </a:rPr>
              <a:t>Pemprov</a:t>
            </a:r>
            <a:r>
              <a:rPr lang="en-US" sz="2000" b="1" dirty="0" smtClean="0">
                <a:solidFill>
                  <a:srgbClr val="FF0000"/>
                </a:solidFill>
                <a:latin typeface="Bell Gothic Std Black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Bell Gothic Std Black" pitchFamily="34" charset="0"/>
              </a:rPr>
              <a:t>Jateng</a:t>
            </a:r>
            <a:r>
              <a:rPr lang="en-US" sz="2000" b="1" dirty="0" smtClean="0">
                <a:solidFill>
                  <a:srgbClr val="FF0000"/>
                </a:solidFill>
                <a:latin typeface="Bell Gothic Std Black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Bell Gothic Std Black" pitchFamily="34" charset="0"/>
              </a:rPr>
              <a:t>sesuai</a:t>
            </a:r>
            <a:r>
              <a:rPr lang="en-US" sz="2000" b="1" dirty="0" smtClean="0">
                <a:solidFill>
                  <a:srgbClr val="FF0000"/>
                </a:solidFill>
                <a:latin typeface="Bell Gothic Std Black" pitchFamily="34" charset="0"/>
              </a:rPr>
              <a:t> target</a:t>
            </a:r>
            <a:br>
              <a:rPr lang="en-US" sz="2000" b="1" dirty="0" smtClean="0">
                <a:solidFill>
                  <a:srgbClr val="FF0000"/>
                </a:solidFill>
                <a:latin typeface="Bell Gothic Std Black" pitchFamily="34" charset="0"/>
              </a:rPr>
            </a:br>
            <a:r>
              <a:rPr lang="en-US" sz="2000" b="1" dirty="0" smtClean="0">
                <a:solidFill>
                  <a:srgbClr val="FF0000"/>
                </a:solidFill>
                <a:latin typeface="Bell Gothic Std Black" pitchFamily="34" charset="0"/>
              </a:rPr>
              <a:t>RPJMD </a:t>
            </a:r>
            <a:r>
              <a:rPr lang="en-US" sz="2000" b="1" dirty="0" err="1" smtClean="0">
                <a:solidFill>
                  <a:srgbClr val="FF0000"/>
                </a:solidFill>
                <a:latin typeface="Bell Gothic Std Black" pitchFamily="34" charset="0"/>
              </a:rPr>
              <a:t>tahun</a:t>
            </a:r>
            <a:r>
              <a:rPr lang="en-US" sz="2000" b="1" dirty="0" smtClean="0">
                <a:solidFill>
                  <a:srgbClr val="FF0000"/>
                </a:solidFill>
                <a:latin typeface="Bell Gothic Std Black" pitchFamily="34" charset="0"/>
              </a:rPr>
              <a:t> 2018 - 2023</a:t>
            </a:r>
            <a:r>
              <a:rPr lang="en-US" sz="2800" b="1" dirty="0"/>
              <a:t/>
            </a:r>
            <a:br>
              <a:rPr lang="en-US" sz="2800" b="1" dirty="0"/>
            </a:br>
            <a:endParaRPr lang="id-ID" sz="2800" b="1" dirty="0">
              <a:solidFill>
                <a:srgbClr val="FFC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520130"/>
              </p:ext>
            </p:extLst>
          </p:nvPr>
        </p:nvGraphicFramePr>
        <p:xfrm>
          <a:off x="-2" y="1412776"/>
          <a:ext cx="9144002" cy="6063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6193"/>
                <a:gridCol w="1769806"/>
                <a:gridCol w="606169"/>
                <a:gridCol w="959755"/>
                <a:gridCol w="1080120"/>
                <a:gridCol w="852296"/>
                <a:gridCol w="1091920"/>
                <a:gridCol w="1368152"/>
                <a:gridCol w="899591"/>
              </a:tblGrid>
              <a:tr h="348884"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Kepegawaian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pendidikan</a:t>
                      </a:r>
                      <a:r>
                        <a:rPr lang="en-US" dirty="0" smtClean="0"/>
                        <a:t> &amp; </a:t>
                      </a:r>
                      <a:r>
                        <a:rPr lang="en-US" dirty="0" err="1" smtClean="0"/>
                        <a:t>pelatihan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err="1" smtClean="0"/>
                        <a:t>Satuan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Target</a:t>
                      </a:r>
                      <a:r>
                        <a:rPr lang="en-US" baseline="0" dirty="0" smtClean="0"/>
                        <a:t> RPJMD 2018 – 2023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TAHUN 2019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TINGKAT CAPAIAN 2019 (%)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STATUS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OPD</a:t>
                      </a:r>
                      <a:endParaRPr lang="en-US" dirty="0"/>
                    </a:p>
                  </a:txBody>
                  <a:tcPr/>
                </a:tc>
              </a:tr>
              <a:tr h="13083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TARGET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REALISASI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5535">
                <a:tc>
                  <a:txBody>
                    <a:bodyPr/>
                    <a:lstStyle/>
                    <a:p>
                      <a:r>
                        <a:rPr lang="en-US" dirty="0" smtClean="0"/>
                        <a:t>1.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 smtClean="0"/>
                        <a:t>Presentase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distribusi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penempatan</a:t>
                      </a:r>
                      <a:r>
                        <a:rPr lang="en-US" baseline="0" dirty="0" smtClean="0"/>
                        <a:t> PNS </a:t>
                      </a:r>
                      <a:r>
                        <a:rPr lang="en-US" baseline="0" dirty="0" err="1" smtClean="0"/>
                        <a:t>dalam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jabatan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Sesuai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Target RKPD </a:t>
                      </a:r>
                      <a:r>
                        <a:rPr lang="en-US" dirty="0" err="1" smtClean="0"/>
                        <a:t>Thn</a:t>
                      </a:r>
                      <a:r>
                        <a:rPr lang="en-US" dirty="0" smtClean="0"/>
                        <a:t> 2019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BKD</a:t>
                      </a:r>
                      <a:endParaRPr lang="en-US" dirty="0"/>
                    </a:p>
                  </a:txBody>
                  <a:tcPr/>
                </a:tc>
              </a:tr>
              <a:tr h="1657198">
                <a:tc>
                  <a:txBody>
                    <a:bodyPr/>
                    <a:lstStyle/>
                    <a:p>
                      <a:r>
                        <a:rPr lang="en-US" dirty="0" smtClean="0"/>
                        <a:t>2.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Presentase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pengembangan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layanan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kepegawaian</a:t>
                      </a:r>
                      <a:r>
                        <a:rPr lang="en-US" dirty="0" smtClean="0"/>
                        <a:t> yang </a:t>
                      </a:r>
                      <a:r>
                        <a:rPr lang="en-US" dirty="0" err="1" smtClean="0"/>
                        <a:t>cepat</a:t>
                      </a:r>
                      <a:r>
                        <a:rPr lang="en-US" dirty="0" smtClean="0"/>
                        <a:t> &amp; </a:t>
                      </a:r>
                      <a:r>
                        <a:rPr lang="en-US" dirty="0" err="1" smtClean="0"/>
                        <a:t>terintegrasi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Sesuai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Target RKPD </a:t>
                      </a:r>
                      <a:r>
                        <a:rPr lang="en-US" dirty="0" err="1" smtClean="0"/>
                        <a:t>Thn</a:t>
                      </a:r>
                      <a:r>
                        <a:rPr lang="en-US" dirty="0" smtClean="0"/>
                        <a:t> 2019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BKD</a:t>
                      </a:r>
                      <a:endParaRPr lang="en-US" dirty="0"/>
                    </a:p>
                  </a:txBody>
                  <a:tcPr/>
                </a:tc>
              </a:tr>
              <a:tr h="1133872">
                <a:tc>
                  <a:txBody>
                    <a:bodyPr/>
                    <a:lstStyle/>
                    <a:p>
                      <a:r>
                        <a:rPr lang="en-US" dirty="0" smtClean="0"/>
                        <a:t>3.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Presentase</a:t>
                      </a:r>
                      <a:r>
                        <a:rPr lang="en-US" dirty="0" smtClean="0"/>
                        <a:t> ASN</a:t>
                      </a:r>
                      <a:r>
                        <a:rPr lang="en-US" baseline="0" dirty="0" smtClean="0"/>
                        <a:t> yang </a:t>
                      </a:r>
                      <a:r>
                        <a:rPr lang="en-US" baseline="0" dirty="0" err="1" smtClean="0"/>
                        <a:t>tersetifikasi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kompetensi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35,08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35,01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35,22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Sesuai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Target RKPD </a:t>
                      </a:r>
                      <a:r>
                        <a:rPr lang="en-US" dirty="0" err="1" smtClean="0"/>
                        <a:t>Thn</a:t>
                      </a:r>
                      <a:r>
                        <a:rPr lang="en-US" dirty="0" smtClean="0"/>
                        <a:t> 2019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BPSDMP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92000">
              <a:schemeClr val="bg2">
                <a:shade val="60000"/>
                <a:satMod val="150000"/>
              </a:schemeClr>
            </a:gs>
            <a:gs pos="100000">
              <a:schemeClr val="bg2">
                <a:tint val="83000"/>
                <a:satMod val="200000"/>
              </a:schemeClr>
            </a:gs>
          </a:gsLst>
          <a:lin ang="1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Berlin Sans FB Demi" pitchFamily="34" charset="0"/>
              </a:rPr>
              <a:t>INDIKATOR KINERJA PEMBANGUNAN DALAM PENYELENGGARAAN KEPEGAWAIAN &amp; PERANGKAT DAERAH</a:t>
            </a:r>
            <a:endParaRPr lang="id-ID" sz="2400" b="1" dirty="0">
              <a:solidFill>
                <a:srgbClr val="FFFF00"/>
              </a:solidFill>
              <a:latin typeface="Berlin Sans FB Dem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7705069"/>
              </p:ext>
            </p:extLst>
          </p:nvPr>
        </p:nvGraphicFramePr>
        <p:xfrm>
          <a:off x="-16346" y="1052736"/>
          <a:ext cx="9108504" cy="832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9552"/>
                <a:gridCol w="2664296"/>
                <a:gridCol w="1008112"/>
                <a:gridCol w="1008112"/>
                <a:gridCol w="1008112"/>
                <a:gridCol w="792088"/>
                <a:gridCol w="880442"/>
                <a:gridCol w="1207790"/>
              </a:tblGrid>
              <a:tr h="0"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INDIKATOR KINERJA</a:t>
                      </a:r>
                      <a:r>
                        <a:rPr lang="en-US" baseline="0" dirty="0" smtClean="0"/>
                        <a:t> PEMBANGUNAN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TARGET RPJMD 2018 – 2023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TAHUN 2019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TINGKAT CAPAIAN TAHUN 2019 (%)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STATUS CAPAIAN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OPD</a:t>
                      </a:r>
                    </a:p>
                    <a:p>
                      <a:r>
                        <a:rPr lang="en-US" dirty="0" smtClean="0"/>
                        <a:t>BKD</a:t>
                      </a:r>
                      <a:endParaRPr lang="en-US" dirty="0"/>
                    </a:p>
                  </a:txBody>
                  <a:tcPr/>
                </a:tc>
              </a:tr>
              <a:tr h="1005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TARGET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REALISASI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Presentase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Pejabat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Tinggi</a:t>
                      </a:r>
                      <a:r>
                        <a:rPr lang="en-US" dirty="0" smtClean="0"/>
                        <a:t>, Administrator</a:t>
                      </a:r>
                      <a:r>
                        <a:rPr lang="en-US" baseline="0" dirty="0" smtClean="0"/>
                        <a:t> &amp; </a:t>
                      </a:r>
                      <a:r>
                        <a:rPr lang="en-US" baseline="0" dirty="0" err="1" smtClean="0"/>
                        <a:t>Pengawas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yg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terevaluasi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kinerjanya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Sesuai</a:t>
                      </a:r>
                      <a:r>
                        <a:rPr lang="en-US" dirty="0" smtClean="0"/>
                        <a:t> target RKPD </a:t>
                      </a:r>
                      <a:r>
                        <a:rPr lang="en-US" dirty="0" err="1" smtClean="0"/>
                        <a:t>thn</a:t>
                      </a:r>
                      <a:r>
                        <a:rPr lang="en-US" dirty="0" smtClean="0"/>
                        <a:t> 2019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Bidang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Perencanaan</a:t>
                      </a:r>
                      <a:r>
                        <a:rPr lang="en-US" dirty="0" smtClean="0"/>
                        <a:t> &amp; </a:t>
                      </a:r>
                      <a:r>
                        <a:rPr lang="en-US" dirty="0" err="1" smtClean="0"/>
                        <a:t>Pengembagan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Pegawai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Presentase</a:t>
                      </a:r>
                      <a:r>
                        <a:rPr lang="en-US" dirty="0" smtClean="0"/>
                        <a:t> PNS </a:t>
                      </a:r>
                      <a:r>
                        <a:rPr lang="en-US" dirty="0" err="1" smtClean="0"/>
                        <a:t>yg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meningkat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kualifikasinya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melalui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tugas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belajar</a:t>
                      </a:r>
                      <a:r>
                        <a:rPr lang="en-US" dirty="0" smtClean="0"/>
                        <a:t> &amp; </a:t>
                      </a:r>
                      <a:r>
                        <a:rPr lang="en-US" dirty="0" err="1" smtClean="0"/>
                        <a:t>izin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belajar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Sesuai</a:t>
                      </a:r>
                      <a:r>
                        <a:rPr lang="en-US" dirty="0" smtClean="0"/>
                        <a:t> target RKPD </a:t>
                      </a:r>
                      <a:r>
                        <a:rPr lang="en-US" dirty="0" err="1" smtClean="0"/>
                        <a:t>thn</a:t>
                      </a:r>
                      <a:r>
                        <a:rPr lang="en-US" dirty="0" smtClean="0"/>
                        <a:t> 2019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Bidang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Perencanaan</a:t>
                      </a:r>
                      <a:r>
                        <a:rPr lang="en-US" dirty="0" smtClean="0"/>
                        <a:t> &amp; </a:t>
                      </a:r>
                      <a:r>
                        <a:rPr lang="en-US" dirty="0" err="1" smtClean="0"/>
                        <a:t>Pengembagan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Pegawai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Presentase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layanan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administrasi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kepegawaian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100,00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Sesuai</a:t>
                      </a:r>
                      <a:r>
                        <a:rPr lang="en-US" dirty="0" smtClean="0"/>
                        <a:t> target RKPD </a:t>
                      </a:r>
                      <a:r>
                        <a:rPr lang="en-US" dirty="0" err="1" smtClean="0"/>
                        <a:t>thn</a:t>
                      </a:r>
                      <a:r>
                        <a:rPr lang="en-US" dirty="0" smtClean="0"/>
                        <a:t> 2019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Bidang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Mutasi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4305232</TotalTime>
  <Words>924</Words>
  <Application>Microsoft Office PowerPoint</Application>
  <PresentationFormat>On-screen Show (4:3)</PresentationFormat>
  <Paragraphs>247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Technic</vt:lpstr>
      <vt:lpstr> </vt:lpstr>
      <vt:lpstr>DASAR HUKUM </vt:lpstr>
      <vt:lpstr>TUJUAN KEBIJAKAN &amp; PRIORITAS PENYELENGGARAAN MUSRENBANG RKPD Thn 2021 Adalah :</vt:lpstr>
      <vt:lpstr>CAPAIAN PEBANGUNAN JATENG</vt:lpstr>
      <vt:lpstr>ARAHAN PRESIDEN TERKAIT FOKUS PEMBANGUNAN TAHUN 2020 - 2024</vt:lpstr>
      <vt:lpstr>PRIORITAS PEMBANGUNAN JATENG TAHUN 2021</vt:lpstr>
      <vt:lpstr>INDIKATOR KINERJA UTAMA DAERAH PROVINSI JAWA TENGAH TAHUN 2018 - 2023</vt:lpstr>
      <vt:lpstr>Penetapan indikator Kinerja Daerah terhadap capaian kinerja penyelenggaraan urusan Pemprov Jateng sesuai target RPJMD tahun 2018 - 2023 </vt:lpstr>
      <vt:lpstr>INDIKATOR KINERJA PEMBANGUNAN DALAM PENYELENGGARAAN KEPEGAWAIAN &amp; PERANGKAT DAERAH</vt:lpstr>
      <vt:lpstr>PowerPoint Presentation</vt:lpstr>
      <vt:lpstr>PowerPoint Presentation</vt:lpstr>
      <vt:lpstr>PENGEMBANGAN KOMPETENSI ASN</vt:lpstr>
      <vt:lpstr>PowerPoint Presentation</vt:lpstr>
      <vt:lpstr>SERTIFIKASI KOMPETENSI ASN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Golkar</dc:creator>
  <cp:lastModifiedBy>ACER</cp:lastModifiedBy>
  <cp:revision>99</cp:revision>
  <dcterms:created xsi:type="dcterms:W3CDTF">2020-02-11T06:00:14Z</dcterms:created>
  <dcterms:modified xsi:type="dcterms:W3CDTF">2012-01-01T05:05:20Z</dcterms:modified>
</cp:coreProperties>
</file>